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rimo Bold" charset="1" panose="020B0704020202020204"/>
      <p:regular r:id="rId23"/>
    </p:embeddedFont>
    <p:embeddedFont>
      <p:font typeface="Arimo" charset="1" panose="020B0604020202020204"/>
      <p:regular r:id="rId24"/>
    </p:embeddedFont>
    <p:embeddedFont>
      <p:font typeface="Times New Roman Bold" charset="1" panose="02030802070405020303"/>
      <p:regular r:id="rId25"/>
    </p:embeddedFont>
    <p:embeddedFont>
      <p:font typeface="Times New Roman" charset="1" panose="02030502070405020303"/>
      <p:regular r:id="rId26"/>
    </p:embeddedFont>
    <p:embeddedFont>
      <p:font typeface="Days" charset="1" panose="02000505050000020004"/>
      <p:regular r:id="rId27"/>
    </p:embeddedFont>
    <p:embeddedFont>
      <p:font typeface="Open Sauce Medium" charset="1" panose="00000600000000000000"/>
      <p:regular r:id="rId28"/>
    </p:embeddedFont>
    <p:embeddedFont>
      <p:font typeface="Open Sauce Light" charset="1" panose="00000400000000000000"/>
      <p:regular r:id="rId29"/>
    </p:embeddedFont>
    <p:embeddedFont>
      <p:font typeface="Open Sauce" charset="1" panose="00000500000000000000"/>
      <p:regular r:id="rId30"/>
    </p:embeddedFont>
    <p:embeddedFont>
      <p:font typeface="Agrandir Narrow Bold" charset="1" panose="00000806000000000000"/>
      <p:regular r:id="rId31"/>
    </p:embeddedFont>
    <p:embeddedFont>
      <p:font typeface="Open Sauce Bold" charset="1" panose="00000800000000000000"/>
      <p:regular r:id="rId32"/>
    </p:embeddedFont>
    <p:embeddedFont>
      <p:font typeface="Poppins Light Bold" charset="1" panose="02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71738" y="86663"/>
            <a:ext cx="13744548" cy="2158956"/>
            <a:chOff x="0" y="0"/>
            <a:chExt cx="13031868" cy="2047010"/>
          </a:xfrm>
        </p:grpSpPr>
        <p:sp>
          <p:nvSpPr>
            <p:cNvPr name="Freeform 3" id="3"/>
            <p:cNvSpPr/>
            <p:nvPr/>
          </p:nvSpPr>
          <p:spPr>
            <a:xfrm flipH="false" flipV="false" rot="0">
              <a:off x="0" y="0"/>
              <a:ext cx="13031978" cy="2021332"/>
            </a:xfrm>
            <a:custGeom>
              <a:avLst/>
              <a:gdLst/>
              <a:ahLst/>
              <a:cxnLst/>
              <a:rect r="r" b="b" t="t" l="l"/>
              <a:pathLst>
                <a:path h="2021332" w="13031978">
                  <a:moveTo>
                    <a:pt x="13018263" y="27051"/>
                  </a:moveTo>
                  <a:lnTo>
                    <a:pt x="13589" y="27051"/>
                  </a:lnTo>
                  <a:lnTo>
                    <a:pt x="13589" y="13589"/>
                  </a:lnTo>
                  <a:lnTo>
                    <a:pt x="27051" y="13589"/>
                  </a:lnTo>
                  <a:lnTo>
                    <a:pt x="27051" y="1633347"/>
                  </a:lnTo>
                  <a:lnTo>
                    <a:pt x="13589" y="1633347"/>
                  </a:lnTo>
                  <a:lnTo>
                    <a:pt x="13589" y="1619758"/>
                  </a:lnTo>
                  <a:cubicBezTo>
                    <a:pt x="2812415" y="1619758"/>
                    <a:pt x="4406773" y="1734058"/>
                    <a:pt x="5833237" y="1836420"/>
                  </a:cubicBezTo>
                  <a:cubicBezTo>
                    <a:pt x="6987921" y="1919224"/>
                    <a:pt x="8032242" y="1994154"/>
                    <a:pt x="9516618" y="1994154"/>
                  </a:cubicBezTo>
                  <a:cubicBezTo>
                    <a:pt x="10459212" y="1994154"/>
                    <a:pt x="11579225" y="1963928"/>
                    <a:pt x="13017627" y="1886331"/>
                  </a:cubicBezTo>
                  <a:lnTo>
                    <a:pt x="13018390" y="1899920"/>
                  </a:lnTo>
                  <a:lnTo>
                    <a:pt x="13004800" y="1899920"/>
                  </a:lnTo>
                  <a:lnTo>
                    <a:pt x="13004800" y="13589"/>
                  </a:lnTo>
                  <a:lnTo>
                    <a:pt x="13018390" y="13589"/>
                  </a:lnTo>
                  <a:lnTo>
                    <a:pt x="13018390" y="27051"/>
                  </a:lnTo>
                  <a:moveTo>
                    <a:pt x="13018390" y="0"/>
                  </a:moveTo>
                  <a:cubicBezTo>
                    <a:pt x="13025882" y="0"/>
                    <a:pt x="13031978" y="6096"/>
                    <a:pt x="13031978" y="13589"/>
                  </a:cubicBezTo>
                  <a:lnTo>
                    <a:pt x="13031978" y="1899920"/>
                  </a:lnTo>
                  <a:cubicBezTo>
                    <a:pt x="13031978" y="1907159"/>
                    <a:pt x="13026389" y="1913001"/>
                    <a:pt x="13019151" y="1913509"/>
                  </a:cubicBezTo>
                  <a:cubicBezTo>
                    <a:pt x="11580368" y="1991106"/>
                    <a:pt x="10459847" y="2021332"/>
                    <a:pt x="9516618" y="2021332"/>
                  </a:cubicBezTo>
                  <a:cubicBezTo>
                    <a:pt x="8031226" y="2021332"/>
                    <a:pt x="6986143" y="1946402"/>
                    <a:pt x="5831332" y="1863598"/>
                  </a:cubicBezTo>
                  <a:cubicBezTo>
                    <a:pt x="4405122" y="1761363"/>
                    <a:pt x="2811526" y="1647063"/>
                    <a:pt x="13589" y="1647063"/>
                  </a:cubicBezTo>
                  <a:cubicBezTo>
                    <a:pt x="6096" y="1647063"/>
                    <a:pt x="0" y="1640967"/>
                    <a:pt x="0" y="1633474"/>
                  </a:cubicBezTo>
                  <a:lnTo>
                    <a:pt x="0" y="13589"/>
                  </a:lnTo>
                  <a:cubicBezTo>
                    <a:pt x="0" y="6096"/>
                    <a:pt x="6096" y="0"/>
                    <a:pt x="13589" y="0"/>
                  </a:cubicBezTo>
                  <a:lnTo>
                    <a:pt x="13018390" y="0"/>
                  </a:lnTo>
                  <a:close/>
                </a:path>
              </a:pathLst>
            </a:custGeom>
            <a:solidFill>
              <a:srgbClr val="0B5394"/>
            </a:solidFill>
          </p:spPr>
        </p:sp>
      </p:grpSp>
      <p:grpSp>
        <p:nvGrpSpPr>
          <p:cNvPr name="Group 4" id="4"/>
          <p:cNvGrpSpPr/>
          <p:nvPr/>
        </p:nvGrpSpPr>
        <p:grpSpPr>
          <a:xfrm rot="0">
            <a:off x="2286025" y="0"/>
            <a:ext cx="13715973" cy="2130381"/>
            <a:chOff x="0" y="0"/>
            <a:chExt cx="13004774" cy="2019917"/>
          </a:xfrm>
        </p:grpSpPr>
        <p:sp>
          <p:nvSpPr>
            <p:cNvPr name="Freeform 5" id="5"/>
            <p:cNvSpPr/>
            <p:nvPr/>
          </p:nvSpPr>
          <p:spPr>
            <a:xfrm flipH="false" flipV="false" rot="0">
              <a:off x="0" y="0"/>
              <a:ext cx="13004800" cy="2237105"/>
            </a:xfrm>
            <a:custGeom>
              <a:avLst/>
              <a:gdLst/>
              <a:ahLst/>
              <a:cxnLst/>
              <a:rect r="r" b="b" t="t" l="l"/>
              <a:pathLst>
                <a:path h="2237105" w="13004800">
                  <a:moveTo>
                    <a:pt x="13004800" y="0"/>
                  </a:moveTo>
                  <a:lnTo>
                    <a:pt x="0" y="0"/>
                  </a:lnTo>
                  <a:lnTo>
                    <a:pt x="0" y="1619885"/>
                  </a:lnTo>
                  <a:cubicBezTo>
                    <a:pt x="6502400" y="1619885"/>
                    <a:pt x="6502400" y="2237105"/>
                    <a:pt x="13004800" y="1886458"/>
                  </a:cubicBezTo>
                  <a:close/>
                </a:path>
              </a:pathLst>
            </a:custGeom>
            <a:solidFill>
              <a:srgbClr val="0B5394"/>
            </a:solidFill>
          </p:spPr>
        </p:sp>
      </p:grpSp>
      <p:grpSp>
        <p:nvGrpSpPr>
          <p:cNvPr name="Group 6" id="6"/>
          <p:cNvGrpSpPr/>
          <p:nvPr/>
        </p:nvGrpSpPr>
        <p:grpSpPr>
          <a:xfrm rot="0">
            <a:off x="2255175" y="8865562"/>
            <a:ext cx="13761225" cy="1435725"/>
            <a:chOff x="0" y="0"/>
            <a:chExt cx="13047680" cy="1361280"/>
          </a:xfrm>
        </p:grpSpPr>
        <p:sp>
          <p:nvSpPr>
            <p:cNvPr name="Freeform 7" id="7"/>
            <p:cNvSpPr/>
            <p:nvPr/>
          </p:nvSpPr>
          <p:spPr>
            <a:xfrm flipH="false" flipV="false" rot="0">
              <a:off x="13589" y="13589"/>
              <a:ext cx="13020549" cy="1334135"/>
            </a:xfrm>
            <a:custGeom>
              <a:avLst/>
              <a:gdLst/>
              <a:ahLst/>
              <a:cxnLst/>
              <a:rect r="r" b="b" t="t" l="l"/>
              <a:pathLst>
                <a:path h="1334135" w="13020549">
                  <a:moveTo>
                    <a:pt x="169799" y="0"/>
                  </a:moveTo>
                  <a:lnTo>
                    <a:pt x="12850749" y="0"/>
                  </a:lnTo>
                  <a:cubicBezTo>
                    <a:pt x="12944602" y="0"/>
                    <a:pt x="13020549" y="74676"/>
                    <a:pt x="13020549" y="166751"/>
                  </a:cubicBezTo>
                  <a:lnTo>
                    <a:pt x="13020549" y="1334135"/>
                  </a:lnTo>
                  <a:lnTo>
                    <a:pt x="0" y="1334135"/>
                  </a:lnTo>
                  <a:lnTo>
                    <a:pt x="0" y="166751"/>
                  </a:lnTo>
                  <a:cubicBezTo>
                    <a:pt x="0" y="74676"/>
                    <a:pt x="76073" y="0"/>
                    <a:pt x="169799" y="0"/>
                  </a:cubicBezTo>
                  <a:close/>
                </a:path>
              </a:pathLst>
            </a:custGeom>
            <a:solidFill>
              <a:srgbClr val="0B5394"/>
            </a:solidFill>
          </p:spPr>
        </p:sp>
        <p:sp>
          <p:nvSpPr>
            <p:cNvPr name="Freeform 8" id="8"/>
            <p:cNvSpPr/>
            <p:nvPr/>
          </p:nvSpPr>
          <p:spPr>
            <a:xfrm flipH="false" flipV="false" rot="0">
              <a:off x="0" y="0"/>
              <a:ext cx="13047726" cy="1361313"/>
            </a:xfrm>
            <a:custGeom>
              <a:avLst/>
              <a:gdLst/>
              <a:ahLst/>
              <a:cxnLst/>
              <a:rect r="r" b="b" t="t" l="l"/>
              <a:pathLst>
                <a:path h="1361313" w="13047726">
                  <a:moveTo>
                    <a:pt x="183388" y="0"/>
                  </a:moveTo>
                  <a:lnTo>
                    <a:pt x="12864338" y="0"/>
                  </a:lnTo>
                  <a:lnTo>
                    <a:pt x="12864338" y="13589"/>
                  </a:lnTo>
                  <a:lnTo>
                    <a:pt x="12864338" y="0"/>
                  </a:lnTo>
                  <a:cubicBezTo>
                    <a:pt x="12965430" y="0"/>
                    <a:pt x="13047726" y="80518"/>
                    <a:pt x="13047726" y="180340"/>
                  </a:cubicBezTo>
                  <a:lnTo>
                    <a:pt x="13034138" y="180340"/>
                  </a:lnTo>
                  <a:lnTo>
                    <a:pt x="13047726" y="180340"/>
                  </a:lnTo>
                  <a:lnTo>
                    <a:pt x="13047726" y="1347724"/>
                  </a:lnTo>
                  <a:cubicBezTo>
                    <a:pt x="13047726" y="1355217"/>
                    <a:pt x="13041630" y="1361313"/>
                    <a:pt x="13034138" y="1361313"/>
                  </a:cubicBezTo>
                  <a:lnTo>
                    <a:pt x="13589" y="1361313"/>
                  </a:lnTo>
                  <a:cubicBezTo>
                    <a:pt x="6096" y="1361313"/>
                    <a:pt x="0" y="1355217"/>
                    <a:pt x="0" y="1347724"/>
                  </a:cubicBezTo>
                  <a:lnTo>
                    <a:pt x="0" y="180340"/>
                  </a:lnTo>
                  <a:lnTo>
                    <a:pt x="13589" y="180340"/>
                  </a:lnTo>
                  <a:lnTo>
                    <a:pt x="0" y="180340"/>
                  </a:lnTo>
                  <a:cubicBezTo>
                    <a:pt x="0" y="80518"/>
                    <a:pt x="82296" y="0"/>
                    <a:pt x="183388" y="0"/>
                  </a:cubicBezTo>
                  <a:cubicBezTo>
                    <a:pt x="187452" y="0"/>
                    <a:pt x="191389" y="1905"/>
                    <a:pt x="193929" y="5080"/>
                  </a:cubicBezTo>
                  <a:lnTo>
                    <a:pt x="183388" y="13589"/>
                  </a:lnTo>
                  <a:lnTo>
                    <a:pt x="183388" y="0"/>
                  </a:lnTo>
                  <a:moveTo>
                    <a:pt x="183388" y="27051"/>
                  </a:moveTo>
                  <a:cubicBezTo>
                    <a:pt x="179324" y="27051"/>
                    <a:pt x="175387" y="25146"/>
                    <a:pt x="172847" y="21971"/>
                  </a:cubicBezTo>
                  <a:lnTo>
                    <a:pt x="183388" y="13462"/>
                  </a:lnTo>
                  <a:lnTo>
                    <a:pt x="183388" y="27051"/>
                  </a:lnTo>
                  <a:cubicBezTo>
                    <a:pt x="96901" y="27051"/>
                    <a:pt x="27051" y="95885"/>
                    <a:pt x="27051" y="180340"/>
                  </a:cubicBezTo>
                  <a:lnTo>
                    <a:pt x="27051" y="1347724"/>
                  </a:lnTo>
                  <a:lnTo>
                    <a:pt x="13589" y="1347724"/>
                  </a:lnTo>
                  <a:lnTo>
                    <a:pt x="13589" y="1334135"/>
                  </a:lnTo>
                  <a:lnTo>
                    <a:pt x="13034138" y="1334135"/>
                  </a:lnTo>
                  <a:lnTo>
                    <a:pt x="13034138" y="1347724"/>
                  </a:lnTo>
                  <a:lnTo>
                    <a:pt x="13020549" y="1347724"/>
                  </a:lnTo>
                  <a:lnTo>
                    <a:pt x="13020549" y="180340"/>
                  </a:lnTo>
                  <a:cubicBezTo>
                    <a:pt x="13020549" y="95885"/>
                    <a:pt x="12950826" y="27051"/>
                    <a:pt x="12864212" y="27051"/>
                  </a:cubicBezTo>
                  <a:lnTo>
                    <a:pt x="183388" y="27051"/>
                  </a:lnTo>
                  <a:close/>
                </a:path>
              </a:pathLst>
            </a:custGeom>
            <a:solidFill>
              <a:srgbClr val="0B5394"/>
            </a:solidFill>
          </p:spPr>
        </p:sp>
      </p:grpSp>
      <p:sp>
        <p:nvSpPr>
          <p:cNvPr name="TextBox 9" id="9"/>
          <p:cNvSpPr txBox="true"/>
          <p:nvPr/>
        </p:nvSpPr>
        <p:spPr>
          <a:xfrm rot="0">
            <a:off x="2414604" y="8998891"/>
            <a:ext cx="5101017" cy="1159542"/>
          </a:xfrm>
          <a:prstGeom prst="rect">
            <a:avLst/>
          </a:prstGeom>
        </p:spPr>
        <p:txBody>
          <a:bodyPr anchor="t" rtlCol="false" tIns="0" lIns="0" bIns="0" rIns="0">
            <a:spAutoFit/>
          </a:bodyPr>
          <a:lstStyle/>
          <a:p>
            <a:pPr algn="ctr">
              <a:lnSpc>
                <a:spcPts val="2519"/>
              </a:lnSpc>
            </a:pPr>
            <a:r>
              <a:rPr lang="en-US" sz="2099">
                <a:solidFill>
                  <a:srgbClr val="FFFFFF"/>
                </a:solidFill>
                <a:latin typeface="Arimo Bold"/>
              </a:rPr>
              <a:t>Mission</a:t>
            </a:r>
          </a:p>
          <a:p>
            <a:pPr algn="ctr">
              <a:lnSpc>
                <a:spcPts val="1979"/>
              </a:lnSpc>
            </a:pPr>
            <a:r>
              <a:rPr lang="en-US" sz="1649">
                <a:solidFill>
                  <a:srgbClr val="FFFFFF"/>
                </a:solidFill>
                <a:latin typeface="Arimo"/>
              </a:rPr>
              <a:t>Christ University is a nurturing ground for an individual’s holistic development to make effective contribution to the society in a dynamic environment</a:t>
            </a:r>
          </a:p>
        </p:txBody>
      </p:sp>
      <p:sp>
        <p:nvSpPr>
          <p:cNvPr name="TextBox 10" id="10"/>
          <p:cNvSpPr txBox="true"/>
          <p:nvPr/>
        </p:nvSpPr>
        <p:spPr>
          <a:xfrm rot="0">
            <a:off x="7978179" y="8998891"/>
            <a:ext cx="2788917" cy="714041"/>
          </a:xfrm>
          <a:prstGeom prst="rect">
            <a:avLst/>
          </a:prstGeom>
        </p:spPr>
        <p:txBody>
          <a:bodyPr anchor="t" rtlCol="false" tIns="0" lIns="0" bIns="0" rIns="0">
            <a:spAutoFit/>
          </a:bodyPr>
          <a:lstStyle/>
          <a:p>
            <a:pPr algn="ctr">
              <a:lnSpc>
                <a:spcPts val="2519"/>
              </a:lnSpc>
            </a:pPr>
            <a:r>
              <a:rPr lang="en-US" sz="2099">
                <a:solidFill>
                  <a:srgbClr val="FFFFFF"/>
                </a:solidFill>
                <a:latin typeface="Arimo Bold"/>
              </a:rPr>
              <a:t>Vision</a:t>
            </a:r>
          </a:p>
          <a:p>
            <a:pPr algn="ctr">
              <a:lnSpc>
                <a:spcPts val="1979"/>
              </a:lnSpc>
            </a:pPr>
            <a:r>
              <a:rPr lang="en-US" sz="1649">
                <a:solidFill>
                  <a:srgbClr val="FFFFFF"/>
                </a:solidFill>
                <a:latin typeface="Arimo"/>
              </a:rPr>
              <a:t>Excellence and Service</a:t>
            </a:r>
          </a:p>
        </p:txBody>
      </p:sp>
      <p:sp>
        <p:nvSpPr>
          <p:cNvPr name="TextBox 11" id="11"/>
          <p:cNvSpPr txBox="true"/>
          <p:nvPr/>
        </p:nvSpPr>
        <p:spPr>
          <a:xfrm rot="0">
            <a:off x="11516379" y="8998891"/>
            <a:ext cx="4219466" cy="1159542"/>
          </a:xfrm>
          <a:prstGeom prst="rect">
            <a:avLst/>
          </a:prstGeom>
        </p:spPr>
        <p:txBody>
          <a:bodyPr anchor="t" rtlCol="false" tIns="0" lIns="0" bIns="0" rIns="0">
            <a:spAutoFit/>
          </a:bodyPr>
          <a:lstStyle/>
          <a:p>
            <a:pPr algn="ctr">
              <a:lnSpc>
                <a:spcPts val="2519"/>
              </a:lnSpc>
            </a:pPr>
            <a:r>
              <a:rPr lang="en-US" sz="2099">
                <a:solidFill>
                  <a:srgbClr val="FFFFFF"/>
                </a:solidFill>
                <a:latin typeface="Arimo Bold"/>
              </a:rPr>
              <a:t>Core Values</a:t>
            </a:r>
          </a:p>
          <a:p>
            <a:pPr algn="ctr">
              <a:lnSpc>
                <a:spcPts val="1979"/>
              </a:lnSpc>
            </a:pPr>
            <a:r>
              <a:rPr lang="en-US" sz="1649">
                <a:solidFill>
                  <a:srgbClr val="FFFFFF"/>
                </a:solidFill>
                <a:latin typeface="Arimo"/>
              </a:rPr>
              <a:t>Faith in God |  Moral Uprightness</a:t>
            </a:r>
          </a:p>
          <a:p>
            <a:pPr algn="ctr">
              <a:lnSpc>
                <a:spcPts val="1979"/>
              </a:lnSpc>
            </a:pPr>
            <a:r>
              <a:rPr lang="en-US" sz="1649">
                <a:solidFill>
                  <a:srgbClr val="FFFFFF"/>
                </a:solidFill>
                <a:latin typeface="Arimo"/>
              </a:rPr>
              <a:t> Love of Fellow Beings |  Social Responsibility | Pursuit of Excellence</a:t>
            </a:r>
          </a:p>
        </p:txBody>
      </p:sp>
      <p:sp>
        <p:nvSpPr>
          <p:cNvPr name="Freeform 12" id="12"/>
          <p:cNvSpPr/>
          <p:nvPr/>
        </p:nvSpPr>
        <p:spPr>
          <a:xfrm flipH="false" flipV="false" rot="0">
            <a:off x="11911538" y="451913"/>
            <a:ext cx="3429147" cy="1226551"/>
          </a:xfrm>
          <a:custGeom>
            <a:avLst/>
            <a:gdLst/>
            <a:ahLst/>
            <a:cxnLst/>
            <a:rect r="r" b="b" t="t" l="l"/>
            <a:pathLst>
              <a:path h="1226551" w="3429147">
                <a:moveTo>
                  <a:pt x="0" y="0"/>
                </a:moveTo>
                <a:lnTo>
                  <a:pt x="3429146" y="0"/>
                </a:lnTo>
                <a:lnTo>
                  <a:pt x="3429146" y="1226551"/>
                </a:lnTo>
                <a:lnTo>
                  <a:pt x="0" y="1226551"/>
                </a:lnTo>
                <a:lnTo>
                  <a:pt x="0" y="0"/>
                </a:lnTo>
                <a:close/>
              </a:path>
            </a:pathLst>
          </a:custGeom>
          <a:blipFill>
            <a:blip r:embed="rId2"/>
            <a:stretch>
              <a:fillRect l="-1" t="0" r="-1" b="0"/>
            </a:stretch>
          </a:blipFill>
        </p:spPr>
      </p:sp>
      <p:sp>
        <p:nvSpPr>
          <p:cNvPr name="TextBox 13" id="13"/>
          <p:cNvSpPr txBox="true"/>
          <p:nvPr/>
        </p:nvSpPr>
        <p:spPr>
          <a:xfrm rot="0">
            <a:off x="3443278" y="2905368"/>
            <a:ext cx="11401467" cy="1581150"/>
          </a:xfrm>
          <a:prstGeom prst="rect">
            <a:avLst/>
          </a:prstGeom>
        </p:spPr>
        <p:txBody>
          <a:bodyPr anchor="t" rtlCol="false" tIns="0" lIns="0" bIns="0" rIns="0">
            <a:spAutoFit/>
          </a:bodyPr>
          <a:lstStyle/>
          <a:p>
            <a:pPr algn="ctr">
              <a:lnSpc>
                <a:spcPts val="5879"/>
              </a:lnSpc>
            </a:pPr>
            <a:r>
              <a:rPr lang="en-US" sz="4899">
                <a:solidFill>
                  <a:srgbClr val="000000"/>
                </a:solidFill>
                <a:latin typeface="Times New Roman Bold"/>
              </a:rPr>
              <a:t>Handwriting Recognition using CNN and RNN</a:t>
            </a:r>
          </a:p>
        </p:txBody>
      </p:sp>
      <p:sp>
        <p:nvSpPr>
          <p:cNvPr name="TextBox 14" id="14"/>
          <p:cNvSpPr txBox="true"/>
          <p:nvPr/>
        </p:nvSpPr>
        <p:spPr>
          <a:xfrm rot="0">
            <a:off x="3443278" y="4871971"/>
            <a:ext cx="11231338" cy="3806620"/>
          </a:xfrm>
          <a:prstGeom prst="rect">
            <a:avLst/>
          </a:prstGeom>
        </p:spPr>
        <p:txBody>
          <a:bodyPr anchor="t" rtlCol="false" tIns="0" lIns="0" bIns="0" rIns="0">
            <a:spAutoFit/>
          </a:bodyPr>
          <a:lstStyle/>
          <a:p>
            <a:pPr algn="ctr">
              <a:lnSpc>
                <a:spcPts val="4964"/>
              </a:lnSpc>
            </a:pPr>
            <a:r>
              <a:rPr lang="en-US" sz="4137">
                <a:solidFill>
                  <a:srgbClr val="000000"/>
                </a:solidFill>
                <a:latin typeface="Times New Roman"/>
              </a:rPr>
              <a:t>Name: Sarnalika Paul</a:t>
            </a:r>
          </a:p>
          <a:p>
            <a:pPr algn="ctr">
              <a:lnSpc>
                <a:spcPts val="4964"/>
              </a:lnSpc>
            </a:pPr>
            <a:r>
              <a:rPr lang="en-US" sz="4137">
                <a:solidFill>
                  <a:srgbClr val="000000"/>
                </a:solidFill>
                <a:latin typeface="Times New Roman"/>
              </a:rPr>
              <a:t>Reg no. : 23122130</a:t>
            </a:r>
          </a:p>
          <a:p>
            <a:pPr algn="ctr">
              <a:lnSpc>
                <a:spcPts val="4964"/>
              </a:lnSpc>
            </a:pPr>
            <a:r>
              <a:rPr lang="en-US" sz="4137">
                <a:solidFill>
                  <a:srgbClr val="000000"/>
                </a:solidFill>
                <a:latin typeface="Times New Roman"/>
              </a:rPr>
              <a:t>Class: MscdsB</a:t>
            </a:r>
          </a:p>
          <a:p>
            <a:pPr algn="ctr">
              <a:lnSpc>
                <a:spcPts val="4964"/>
              </a:lnSpc>
            </a:pPr>
          </a:p>
          <a:p>
            <a:pPr algn="ctr">
              <a:lnSpc>
                <a:spcPts val="4964"/>
              </a:lnSpc>
            </a:pPr>
          </a:p>
          <a:p>
            <a:pPr algn="ctr">
              <a:lnSpc>
                <a:spcPts val="496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8659212" y="8067978"/>
            <a:ext cx="4702116" cy="5858640"/>
          </a:xfrm>
          <a:custGeom>
            <a:avLst/>
            <a:gdLst/>
            <a:ahLst/>
            <a:cxnLst/>
            <a:rect r="r" b="b" t="t" l="l"/>
            <a:pathLst>
              <a:path h="5858640" w="4702116">
                <a:moveTo>
                  <a:pt x="0" y="0"/>
                </a:moveTo>
                <a:lnTo>
                  <a:pt x="4702116" y="0"/>
                </a:lnTo>
                <a:lnTo>
                  <a:pt x="4702116" y="5858640"/>
                </a:lnTo>
                <a:lnTo>
                  <a:pt x="0" y="5858640"/>
                </a:lnTo>
                <a:lnTo>
                  <a:pt x="0" y="0"/>
                </a:lnTo>
                <a:close/>
              </a:path>
            </a:pathLst>
          </a:custGeom>
          <a:blipFill>
            <a:blip r:embed="rId2"/>
            <a:stretch>
              <a:fillRect l="-1046" t="0" r="0" b="0"/>
            </a:stretch>
          </a:blipFill>
        </p:spPr>
      </p:sp>
      <p:sp>
        <p:nvSpPr>
          <p:cNvPr name="TextBox 3" id="3"/>
          <p:cNvSpPr txBox="true"/>
          <p:nvPr/>
        </p:nvSpPr>
        <p:spPr>
          <a:xfrm rot="0">
            <a:off x="825201" y="621514"/>
            <a:ext cx="13508952" cy="1734821"/>
          </a:xfrm>
          <a:prstGeom prst="rect">
            <a:avLst/>
          </a:prstGeom>
        </p:spPr>
        <p:txBody>
          <a:bodyPr anchor="t" rtlCol="false" tIns="0" lIns="0" bIns="0" rIns="0">
            <a:spAutoFit/>
          </a:bodyPr>
          <a:lstStyle/>
          <a:p>
            <a:pPr algn="l">
              <a:lnSpc>
                <a:spcPts val="3410"/>
              </a:lnSpc>
            </a:pPr>
            <a:r>
              <a:rPr lang="en-US" sz="3100" spc="99">
                <a:solidFill>
                  <a:srgbClr val="223289"/>
                </a:solidFill>
                <a:latin typeface="Days"/>
              </a:rPr>
              <a:t>User-friendly applicatio</a:t>
            </a:r>
            <a:r>
              <a:rPr lang="en-US" sz="3100" spc="99">
                <a:solidFill>
                  <a:srgbClr val="000000"/>
                </a:solidFill>
                <a:latin typeface="Days"/>
              </a:rPr>
              <a:t>n:</a:t>
            </a:r>
          </a:p>
          <a:p>
            <a:pPr algn="l">
              <a:lnSpc>
                <a:spcPts val="3410"/>
              </a:lnSpc>
            </a:pPr>
          </a:p>
          <a:p>
            <a:pPr algn="l">
              <a:lnSpc>
                <a:spcPts val="3410"/>
              </a:lnSpc>
            </a:pPr>
            <a:r>
              <a:rPr lang="en-US" sz="3100" spc="99">
                <a:solidFill>
                  <a:srgbClr val="000000"/>
                </a:solidFill>
                <a:latin typeface="Days"/>
              </a:rPr>
              <a:t>Once the handwriting recognition model has been built and tested, an user-friendly application is assembled .</a:t>
            </a:r>
          </a:p>
        </p:txBody>
      </p:sp>
      <p:sp>
        <p:nvSpPr>
          <p:cNvPr name="TextBox 4" id="4"/>
          <p:cNvSpPr txBox="true"/>
          <p:nvPr/>
        </p:nvSpPr>
        <p:spPr>
          <a:xfrm rot="0">
            <a:off x="17259300" y="818541"/>
            <a:ext cx="566778" cy="428819"/>
          </a:xfrm>
          <a:prstGeom prst="rect">
            <a:avLst/>
          </a:prstGeom>
        </p:spPr>
        <p:txBody>
          <a:bodyPr anchor="t" rtlCol="false" tIns="0" lIns="0" bIns="0" rIns="0">
            <a:spAutoFit/>
          </a:bodyPr>
          <a:lstStyle/>
          <a:p>
            <a:pPr algn="just">
              <a:lnSpc>
                <a:spcPts val="3316"/>
              </a:lnSpc>
            </a:pPr>
            <a:r>
              <a:rPr lang="en-US" sz="3015" spc="96">
                <a:solidFill>
                  <a:srgbClr val="010101"/>
                </a:solidFill>
                <a:latin typeface="Open Sauce Medium"/>
              </a:rPr>
              <a:t>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AutoShape 2" id="2"/>
          <p:cNvSpPr/>
          <p:nvPr/>
        </p:nvSpPr>
        <p:spPr>
          <a:xfrm flipH="true" flipV="true">
            <a:off x="10709722" y="2823060"/>
            <a:ext cx="15156557" cy="0"/>
          </a:xfrm>
          <a:prstGeom prst="line">
            <a:avLst/>
          </a:prstGeom>
          <a:ln cap="flat" w="76200">
            <a:solidFill>
              <a:srgbClr val="C23A97"/>
            </a:solidFill>
            <a:prstDash val="solid"/>
            <a:headEnd type="none" len="sm" w="sm"/>
            <a:tailEnd type="none" len="sm" w="sm"/>
          </a:ln>
        </p:spPr>
      </p:sp>
      <p:sp>
        <p:nvSpPr>
          <p:cNvPr name="Freeform 3" id="3"/>
          <p:cNvSpPr/>
          <p:nvPr/>
        </p:nvSpPr>
        <p:spPr>
          <a:xfrm flipH="false" flipV="false" rot="0">
            <a:off x="11142750" y="3151869"/>
            <a:ext cx="3829611" cy="5860327"/>
          </a:xfrm>
          <a:custGeom>
            <a:avLst/>
            <a:gdLst/>
            <a:ahLst/>
            <a:cxnLst/>
            <a:rect r="r" b="b" t="t" l="l"/>
            <a:pathLst>
              <a:path h="5860327" w="3829611">
                <a:moveTo>
                  <a:pt x="0" y="0"/>
                </a:moveTo>
                <a:lnTo>
                  <a:pt x="3829611" y="0"/>
                </a:lnTo>
                <a:lnTo>
                  <a:pt x="3829611" y="5860327"/>
                </a:lnTo>
                <a:lnTo>
                  <a:pt x="0" y="5860327"/>
                </a:lnTo>
                <a:lnTo>
                  <a:pt x="0" y="0"/>
                </a:lnTo>
                <a:close/>
              </a:path>
            </a:pathLst>
          </a:custGeom>
          <a:blipFill>
            <a:blip r:embed="rId2"/>
            <a:stretch>
              <a:fillRect l="0" t="-1765" r="0" b="-1765"/>
            </a:stretch>
          </a:blipFill>
        </p:spPr>
      </p:sp>
      <p:sp>
        <p:nvSpPr>
          <p:cNvPr name="TextBox 4" id="4"/>
          <p:cNvSpPr txBox="true"/>
          <p:nvPr/>
        </p:nvSpPr>
        <p:spPr>
          <a:xfrm rot="0">
            <a:off x="825201" y="621514"/>
            <a:ext cx="13508952" cy="2163446"/>
          </a:xfrm>
          <a:prstGeom prst="rect">
            <a:avLst/>
          </a:prstGeom>
        </p:spPr>
        <p:txBody>
          <a:bodyPr anchor="t" rtlCol="false" tIns="0" lIns="0" bIns="0" rIns="0">
            <a:spAutoFit/>
          </a:bodyPr>
          <a:lstStyle/>
          <a:p>
            <a:pPr algn="l">
              <a:lnSpc>
                <a:spcPts val="3410"/>
              </a:lnSpc>
            </a:pPr>
            <a:r>
              <a:rPr lang="en-US" sz="3100" spc="99">
                <a:solidFill>
                  <a:srgbClr val="223289"/>
                </a:solidFill>
                <a:latin typeface="Days"/>
              </a:rPr>
              <a:t>User-friendly applicatio</a:t>
            </a:r>
            <a:r>
              <a:rPr lang="en-US" sz="3100" spc="99">
                <a:solidFill>
                  <a:srgbClr val="000000"/>
                </a:solidFill>
                <a:latin typeface="Days"/>
              </a:rPr>
              <a:t>n:</a:t>
            </a:r>
          </a:p>
          <a:p>
            <a:pPr algn="l">
              <a:lnSpc>
                <a:spcPts val="3410"/>
              </a:lnSpc>
            </a:pPr>
          </a:p>
          <a:p>
            <a:pPr algn="l">
              <a:lnSpc>
                <a:spcPts val="3410"/>
              </a:lnSpc>
            </a:pPr>
            <a:r>
              <a:rPr lang="en-US" sz="3100" spc="99">
                <a:solidFill>
                  <a:srgbClr val="000000"/>
                </a:solidFill>
                <a:latin typeface="Days"/>
              </a:rPr>
              <a:t>After logging in, the user can access their camera from the menu screen to capture and store images of handwritten documents.</a:t>
            </a:r>
          </a:p>
        </p:txBody>
      </p:sp>
      <p:sp>
        <p:nvSpPr>
          <p:cNvPr name="TextBox 5" id="5"/>
          <p:cNvSpPr txBox="true"/>
          <p:nvPr/>
        </p:nvSpPr>
        <p:spPr>
          <a:xfrm rot="0">
            <a:off x="16975911" y="775924"/>
            <a:ext cx="566778" cy="428819"/>
          </a:xfrm>
          <a:prstGeom prst="rect">
            <a:avLst/>
          </a:prstGeom>
        </p:spPr>
        <p:txBody>
          <a:bodyPr anchor="t" rtlCol="false" tIns="0" lIns="0" bIns="0" rIns="0">
            <a:spAutoFit/>
          </a:bodyPr>
          <a:lstStyle/>
          <a:p>
            <a:pPr algn="just">
              <a:lnSpc>
                <a:spcPts val="3316"/>
              </a:lnSpc>
            </a:pPr>
            <a:r>
              <a:rPr lang="en-US" sz="3015" spc="96">
                <a:solidFill>
                  <a:srgbClr val="010101"/>
                </a:solidFill>
                <a:latin typeface="Open Sauce Medium"/>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270035" y="622445"/>
            <a:ext cx="15344571" cy="4521055"/>
            <a:chOff x="0" y="0"/>
            <a:chExt cx="3182536" cy="937688"/>
          </a:xfrm>
        </p:grpSpPr>
        <p:sp>
          <p:nvSpPr>
            <p:cNvPr name="Freeform 4" id="4"/>
            <p:cNvSpPr/>
            <p:nvPr/>
          </p:nvSpPr>
          <p:spPr>
            <a:xfrm flipH="false" flipV="false" rot="0">
              <a:off x="0" y="0"/>
              <a:ext cx="3182536" cy="937688"/>
            </a:xfrm>
            <a:custGeom>
              <a:avLst/>
              <a:gdLst/>
              <a:ahLst/>
              <a:cxnLst/>
              <a:rect r="r" b="b" t="t" l="l"/>
              <a:pathLst>
                <a:path h="937688" w="3182536">
                  <a:moveTo>
                    <a:pt x="0" y="0"/>
                  </a:moveTo>
                  <a:lnTo>
                    <a:pt x="3182536" y="0"/>
                  </a:lnTo>
                  <a:lnTo>
                    <a:pt x="3182536" y="937688"/>
                  </a:lnTo>
                  <a:lnTo>
                    <a:pt x="0" y="937688"/>
                  </a:lnTo>
                  <a:close/>
                </a:path>
              </a:pathLst>
            </a:custGeom>
            <a:solidFill>
              <a:srgbClr val="F5F5F5"/>
            </a:solidFill>
            <a:ln cap="sq">
              <a:noFill/>
              <a:prstDash val="solid"/>
              <a:miter/>
            </a:ln>
          </p:spPr>
        </p:sp>
        <p:sp>
          <p:nvSpPr>
            <p:cNvPr name="TextBox 5" id="5"/>
            <p:cNvSpPr txBox="true"/>
            <p:nvPr/>
          </p:nvSpPr>
          <p:spPr>
            <a:xfrm>
              <a:off x="0" y="-28575"/>
              <a:ext cx="3182536" cy="966263"/>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4901231" y="6122299"/>
            <a:ext cx="7304707" cy="2045702"/>
          </a:xfrm>
          <a:custGeom>
            <a:avLst/>
            <a:gdLst/>
            <a:ahLst/>
            <a:cxnLst/>
            <a:rect r="r" b="b" t="t" l="l"/>
            <a:pathLst>
              <a:path h="2045702" w="7304707">
                <a:moveTo>
                  <a:pt x="0" y="0"/>
                </a:moveTo>
                <a:lnTo>
                  <a:pt x="7304708" y="0"/>
                </a:lnTo>
                <a:lnTo>
                  <a:pt x="7304708" y="2045702"/>
                </a:lnTo>
                <a:lnTo>
                  <a:pt x="0" y="2045702"/>
                </a:lnTo>
                <a:lnTo>
                  <a:pt x="0" y="0"/>
                </a:lnTo>
                <a:close/>
              </a:path>
            </a:pathLst>
          </a:custGeom>
          <a:blipFill>
            <a:blip r:embed="rId3"/>
            <a:stretch>
              <a:fillRect l="-14801" t="0" r="-32966" b="0"/>
            </a:stretch>
          </a:blipFill>
        </p:spPr>
      </p:sp>
      <p:sp>
        <p:nvSpPr>
          <p:cNvPr name="TextBox 7" id="7"/>
          <p:cNvSpPr txBox="true"/>
          <p:nvPr/>
        </p:nvSpPr>
        <p:spPr>
          <a:xfrm rot="0">
            <a:off x="2033741" y="1066800"/>
            <a:ext cx="4213964" cy="988543"/>
          </a:xfrm>
          <a:prstGeom prst="rect">
            <a:avLst/>
          </a:prstGeom>
        </p:spPr>
        <p:txBody>
          <a:bodyPr anchor="t" rtlCol="false" tIns="0" lIns="0" bIns="0" rIns="0">
            <a:spAutoFit/>
          </a:bodyPr>
          <a:lstStyle/>
          <a:p>
            <a:pPr algn="l">
              <a:lnSpc>
                <a:spcPts val="3896"/>
              </a:lnSpc>
            </a:pPr>
            <a:r>
              <a:rPr lang="en-US" sz="3542" spc="113">
                <a:solidFill>
                  <a:srgbClr val="000000"/>
                </a:solidFill>
                <a:latin typeface="Days"/>
              </a:rPr>
              <a:t>EXPERIMENTAL RESULTS</a:t>
            </a:r>
          </a:p>
        </p:txBody>
      </p:sp>
      <p:sp>
        <p:nvSpPr>
          <p:cNvPr name="TextBox 8" id="8"/>
          <p:cNvSpPr txBox="true"/>
          <p:nvPr/>
        </p:nvSpPr>
        <p:spPr>
          <a:xfrm rot="0">
            <a:off x="2033741" y="2209231"/>
            <a:ext cx="13817159" cy="1290332"/>
          </a:xfrm>
          <a:prstGeom prst="rect">
            <a:avLst/>
          </a:prstGeom>
        </p:spPr>
        <p:txBody>
          <a:bodyPr anchor="t" rtlCol="false" tIns="0" lIns="0" bIns="0" rIns="0">
            <a:spAutoFit/>
          </a:bodyPr>
          <a:lstStyle/>
          <a:p>
            <a:pPr algn="l">
              <a:lnSpc>
                <a:spcPts val="3483"/>
              </a:lnSpc>
            </a:pPr>
            <a:r>
              <a:rPr lang="en-US" sz="2370">
                <a:solidFill>
                  <a:srgbClr val="000000"/>
                </a:solidFill>
                <a:latin typeface="Open Sauce Bold"/>
              </a:rPr>
              <a:t>The proposed model, built using CRNN, has highly accurate results with cursive handwritten words as input by making sure to optimize the usage of RAM and time with incremental learning and data augmentation is shown in figure.</a:t>
            </a:r>
          </a:p>
        </p:txBody>
      </p:sp>
      <p:sp>
        <p:nvSpPr>
          <p:cNvPr name="TextBox 9" id="9"/>
          <p:cNvSpPr txBox="true"/>
          <p:nvPr/>
        </p:nvSpPr>
        <p:spPr>
          <a:xfrm rot="0">
            <a:off x="17259300" y="373787"/>
            <a:ext cx="566778" cy="428819"/>
          </a:xfrm>
          <a:prstGeom prst="rect">
            <a:avLst/>
          </a:prstGeom>
        </p:spPr>
        <p:txBody>
          <a:bodyPr anchor="t" rtlCol="false" tIns="0" lIns="0" bIns="0" rIns="0">
            <a:spAutoFit/>
          </a:bodyPr>
          <a:lstStyle/>
          <a:p>
            <a:pPr algn="just">
              <a:lnSpc>
                <a:spcPts val="3316"/>
              </a:lnSpc>
            </a:pPr>
            <a:r>
              <a:rPr lang="en-US" sz="3015" spc="96">
                <a:solidFill>
                  <a:srgbClr val="FFFFFF"/>
                </a:solidFill>
                <a:latin typeface="Open Sauce Medium"/>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818770" y="521070"/>
            <a:ext cx="15125091" cy="9430607"/>
            <a:chOff x="0" y="0"/>
            <a:chExt cx="3137014" cy="1955952"/>
          </a:xfrm>
        </p:grpSpPr>
        <p:sp>
          <p:nvSpPr>
            <p:cNvPr name="Freeform 4" id="4"/>
            <p:cNvSpPr/>
            <p:nvPr/>
          </p:nvSpPr>
          <p:spPr>
            <a:xfrm flipH="false" flipV="false" rot="0">
              <a:off x="0" y="0"/>
              <a:ext cx="3137014" cy="1955952"/>
            </a:xfrm>
            <a:custGeom>
              <a:avLst/>
              <a:gdLst/>
              <a:ahLst/>
              <a:cxnLst/>
              <a:rect r="r" b="b" t="t" l="l"/>
              <a:pathLst>
                <a:path h="1955952" w="3137014">
                  <a:moveTo>
                    <a:pt x="0" y="0"/>
                  </a:moveTo>
                  <a:lnTo>
                    <a:pt x="3137014" y="0"/>
                  </a:lnTo>
                  <a:lnTo>
                    <a:pt x="3137014" y="1955952"/>
                  </a:lnTo>
                  <a:lnTo>
                    <a:pt x="0" y="1955952"/>
                  </a:lnTo>
                  <a:close/>
                </a:path>
              </a:pathLst>
            </a:custGeom>
            <a:solidFill>
              <a:srgbClr val="F5F5F5"/>
            </a:solidFill>
            <a:ln cap="sq">
              <a:noFill/>
              <a:prstDash val="solid"/>
              <a:miter/>
            </a:ln>
          </p:spPr>
        </p:sp>
        <p:sp>
          <p:nvSpPr>
            <p:cNvPr name="TextBox 5" id="5"/>
            <p:cNvSpPr txBox="true"/>
            <p:nvPr/>
          </p:nvSpPr>
          <p:spPr>
            <a:xfrm>
              <a:off x="0" y="-28575"/>
              <a:ext cx="3137014" cy="1984527"/>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6108087" y="3635201"/>
            <a:ext cx="6546456" cy="5111893"/>
          </a:xfrm>
          <a:custGeom>
            <a:avLst/>
            <a:gdLst/>
            <a:ahLst/>
            <a:cxnLst/>
            <a:rect r="r" b="b" t="t" l="l"/>
            <a:pathLst>
              <a:path h="5111893" w="6546456">
                <a:moveTo>
                  <a:pt x="0" y="0"/>
                </a:moveTo>
                <a:lnTo>
                  <a:pt x="6546456" y="0"/>
                </a:lnTo>
                <a:lnTo>
                  <a:pt x="6546456" y="5111893"/>
                </a:lnTo>
                <a:lnTo>
                  <a:pt x="0" y="5111893"/>
                </a:lnTo>
                <a:lnTo>
                  <a:pt x="0" y="0"/>
                </a:lnTo>
                <a:close/>
              </a:path>
            </a:pathLst>
          </a:custGeom>
          <a:blipFill>
            <a:blip r:embed="rId3"/>
            <a:stretch>
              <a:fillRect l="0" t="0" r="0" b="0"/>
            </a:stretch>
          </a:blipFill>
        </p:spPr>
      </p:sp>
      <p:sp>
        <p:nvSpPr>
          <p:cNvPr name="TextBox 7" id="7"/>
          <p:cNvSpPr txBox="true"/>
          <p:nvPr/>
        </p:nvSpPr>
        <p:spPr>
          <a:xfrm rot="0">
            <a:off x="2155913" y="2133257"/>
            <a:ext cx="14450803" cy="857250"/>
          </a:xfrm>
          <a:prstGeom prst="rect">
            <a:avLst/>
          </a:prstGeom>
        </p:spPr>
        <p:txBody>
          <a:bodyPr anchor="t" rtlCol="false" tIns="0" lIns="0" bIns="0" rIns="0">
            <a:spAutoFit/>
          </a:bodyPr>
          <a:lstStyle/>
          <a:p>
            <a:pPr algn="ctr">
              <a:lnSpc>
                <a:spcPts val="2277"/>
              </a:lnSpc>
            </a:pPr>
            <a:r>
              <a:rPr lang="en-US" sz="1897" spc="-18">
                <a:solidFill>
                  <a:srgbClr val="000000"/>
                </a:solidFill>
                <a:latin typeface="Open Sauce Medium"/>
              </a:rPr>
              <a:t> The accuracy of the proposed model has been further tested .</a:t>
            </a:r>
          </a:p>
          <a:p>
            <a:pPr algn="ctr">
              <a:lnSpc>
                <a:spcPts val="2277"/>
              </a:lnSpc>
            </a:pPr>
            <a:r>
              <a:rPr lang="en-US" sz="1897" spc="-18">
                <a:solidFill>
                  <a:srgbClr val="000000"/>
                </a:solidFill>
                <a:latin typeface="Open Sauce Medium"/>
              </a:rPr>
              <a:t>This  models is tested with the same dataset consisting of cursive handwritten images, which had a total words of 147, in which the proposed system had detected 123 words .</a:t>
            </a:r>
          </a:p>
        </p:txBody>
      </p:sp>
      <p:sp>
        <p:nvSpPr>
          <p:cNvPr name="TextBox 8" id="8"/>
          <p:cNvSpPr txBox="true"/>
          <p:nvPr/>
        </p:nvSpPr>
        <p:spPr>
          <a:xfrm rot="0">
            <a:off x="17259300" y="355547"/>
            <a:ext cx="566778" cy="428819"/>
          </a:xfrm>
          <a:prstGeom prst="rect">
            <a:avLst/>
          </a:prstGeom>
        </p:spPr>
        <p:txBody>
          <a:bodyPr anchor="t" rtlCol="false" tIns="0" lIns="0" bIns="0" rIns="0">
            <a:spAutoFit/>
          </a:bodyPr>
          <a:lstStyle/>
          <a:p>
            <a:pPr algn="just">
              <a:lnSpc>
                <a:spcPts val="3316"/>
              </a:lnSpc>
            </a:pPr>
            <a:r>
              <a:rPr lang="en-US" sz="3015" spc="96">
                <a:solidFill>
                  <a:srgbClr val="FFFFFF"/>
                </a:solidFill>
                <a:latin typeface="Open Sauce Medium"/>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443536" y="3483510"/>
            <a:ext cx="7120943" cy="6803490"/>
            <a:chOff x="0" y="0"/>
            <a:chExt cx="1875475" cy="1791866"/>
          </a:xfrm>
        </p:grpSpPr>
        <p:sp>
          <p:nvSpPr>
            <p:cNvPr name="Freeform 3" id="3"/>
            <p:cNvSpPr/>
            <p:nvPr/>
          </p:nvSpPr>
          <p:spPr>
            <a:xfrm flipH="false" flipV="false" rot="0">
              <a:off x="0" y="0"/>
              <a:ext cx="1875475" cy="1791866"/>
            </a:xfrm>
            <a:custGeom>
              <a:avLst/>
              <a:gdLst/>
              <a:ahLst/>
              <a:cxnLst/>
              <a:rect r="r" b="b" t="t" l="l"/>
              <a:pathLst>
                <a:path h="1791866" w="1875475">
                  <a:moveTo>
                    <a:pt x="0" y="0"/>
                  </a:moveTo>
                  <a:lnTo>
                    <a:pt x="1875475" y="0"/>
                  </a:lnTo>
                  <a:lnTo>
                    <a:pt x="1875475" y="1791866"/>
                  </a:lnTo>
                  <a:lnTo>
                    <a:pt x="0" y="1791866"/>
                  </a:lnTo>
                  <a:close/>
                </a:path>
              </a:pathLst>
            </a:custGeom>
            <a:solidFill>
              <a:srgbClr val="F5F5F5"/>
            </a:solidFill>
            <a:ln w="38100" cap="sq">
              <a:solidFill>
                <a:srgbClr val="202354"/>
              </a:solidFill>
              <a:prstDash val="solid"/>
              <a:miter/>
            </a:ln>
          </p:spPr>
        </p:sp>
        <p:sp>
          <p:nvSpPr>
            <p:cNvPr name="TextBox 4" id="4"/>
            <p:cNvSpPr txBox="true"/>
            <p:nvPr/>
          </p:nvSpPr>
          <p:spPr>
            <a:xfrm>
              <a:off x="0" y="-28575"/>
              <a:ext cx="1875475" cy="1820441"/>
            </a:xfrm>
            <a:prstGeom prst="rect">
              <a:avLst/>
            </a:prstGeom>
          </p:spPr>
          <p:txBody>
            <a:bodyPr anchor="ctr" rtlCol="false" tIns="50800" lIns="50800" bIns="50800" rIns="50800"/>
            <a:lstStyle/>
            <a:p>
              <a:pPr algn="ctr">
                <a:lnSpc>
                  <a:spcPts val="1869"/>
                </a:lnSpc>
              </a:pPr>
            </a:p>
          </p:txBody>
        </p:sp>
      </p:grpSp>
      <p:grpSp>
        <p:nvGrpSpPr>
          <p:cNvPr name="Group 5" id="5"/>
          <p:cNvGrpSpPr/>
          <p:nvPr/>
        </p:nvGrpSpPr>
        <p:grpSpPr>
          <a:xfrm rot="0">
            <a:off x="9417484" y="3483510"/>
            <a:ext cx="7120943" cy="6803490"/>
            <a:chOff x="0" y="0"/>
            <a:chExt cx="1875475" cy="1791866"/>
          </a:xfrm>
        </p:grpSpPr>
        <p:sp>
          <p:nvSpPr>
            <p:cNvPr name="Freeform 6" id="6"/>
            <p:cNvSpPr/>
            <p:nvPr/>
          </p:nvSpPr>
          <p:spPr>
            <a:xfrm flipH="false" flipV="false" rot="0">
              <a:off x="0" y="0"/>
              <a:ext cx="1875475" cy="1791866"/>
            </a:xfrm>
            <a:custGeom>
              <a:avLst/>
              <a:gdLst/>
              <a:ahLst/>
              <a:cxnLst/>
              <a:rect r="r" b="b" t="t" l="l"/>
              <a:pathLst>
                <a:path h="1791866" w="1875475">
                  <a:moveTo>
                    <a:pt x="0" y="0"/>
                  </a:moveTo>
                  <a:lnTo>
                    <a:pt x="1875475" y="0"/>
                  </a:lnTo>
                  <a:lnTo>
                    <a:pt x="1875475" y="1791866"/>
                  </a:lnTo>
                  <a:lnTo>
                    <a:pt x="0" y="1791866"/>
                  </a:lnTo>
                  <a:close/>
                </a:path>
              </a:pathLst>
            </a:custGeom>
            <a:solidFill>
              <a:srgbClr val="F5F5F5"/>
            </a:solidFill>
            <a:ln w="38100" cap="sq">
              <a:solidFill>
                <a:srgbClr val="202354"/>
              </a:solidFill>
              <a:prstDash val="solid"/>
              <a:miter/>
            </a:ln>
          </p:spPr>
        </p:sp>
        <p:sp>
          <p:nvSpPr>
            <p:cNvPr name="TextBox 7" id="7"/>
            <p:cNvSpPr txBox="true"/>
            <p:nvPr/>
          </p:nvSpPr>
          <p:spPr>
            <a:xfrm>
              <a:off x="0" y="-28575"/>
              <a:ext cx="1875475" cy="1820441"/>
            </a:xfrm>
            <a:prstGeom prst="rect">
              <a:avLst/>
            </a:prstGeom>
          </p:spPr>
          <p:txBody>
            <a:bodyPr anchor="ctr" rtlCol="false" tIns="50800" lIns="50800" bIns="50800" rIns="50800"/>
            <a:lstStyle/>
            <a:p>
              <a:pPr algn="ctr">
                <a:lnSpc>
                  <a:spcPts val="1869"/>
                </a:lnSpc>
              </a:pPr>
            </a:p>
          </p:txBody>
        </p:sp>
      </p:grpSp>
      <p:sp>
        <p:nvSpPr>
          <p:cNvPr name="Freeform 8" id="8"/>
          <p:cNvSpPr/>
          <p:nvPr/>
        </p:nvSpPr>
        <p:spPr>
          <a:xfrm flipH="false" flipV="false" rot="0">
            <a:off x="2638995" y="3955280"/>
            <a:ext cx="4262241" cy="5303020"/>
          </a:xfrm>
          <a:custGeom>
            <a:avLst/>
            <a:gdLst/>
            <a:ahLst/>
            <a:cxnLst/>
            <a:rect r="r" b="b" t="t" l="l"/>
            <a:pathLst>
              <a:path h="5303020" w="4262241">
                <a:moveTo>
                  <a:pt x="0" y="0"/>
                </a:moveTo>
                <a:lnTo>
                  <a:pt x="4262240" y="0"/>
                </a:lnTo>
                <a:lnTo>
                  <a:pt x="4262240" y="5303020"/>
                </a:lnTo>
                <a:lnTo>
                  <a:pt x="0" y="5303020"/>
                </a:lnTo>
                <a:lnTo>
                  <a:pt x="0" y="0"/>
                </a:lnTo>
                <a:close/>
              </a:path>
            </a:pathLst>
          </a:custGeom>
          <a:blipFill>
            <a:blip r:embed="rId2"/>
            <a:stretch>
              <a:fillRect l="0" t="0" r="0" b="0"/>
            </a:stretch>
          </a:blipFill>
        </p:spPr>
      </p:sp>
      <p:sp>
        <p:nvSpPr>
          <p:cNvPr name="Freeform 9" id="9"/>
          <p:cNvSpPr/>
          <p:nvPr/>
        </p:nvSpPr>
        <p:spPr>
          <a:xfrm flipH="false" flipV="false" rot="0">
            <a:off x="11116673" y="3955280"/>
            <a:ext cx="3722564" cy="5393920"/>
          </a:xfrm>
          <a:custGeom>
            <a:avLst/>
            <a:gdLst/>
            <a:ahLst/>
            <a:cxnLst/>
            <a:rect r="r" b="b" t="t" l="l"/>
            <a:pathLst>
              <a:path h="5393920" w="3722564">
                <a:moveTo>
                  <a:pt x="0" y="0"/>
                </a:moveTo>
                <a:lnTo>
                  <a:pt x="3722565" y="0"/>
                </a:lnTo>
                <a:lnTo>
                  <a:pt x="3722565" y="5393920"/>
                </a:lnTo>
                <a:lnTo>
                  <a:pt x="0" y="5393920"/>
                </a:lnTo>
                <a:lnTo>
                  <a:pt x="0" y="0"/>
                </a:lnTo>
                <a:close/>
              </a:path>
            </a:pathLst>
          </a:custGeom>
          <a:blipFill>
            <a:blip r:embed="rId3"/>
            <a:stretch>
              <a:fillRect l="0" t="0" r="0" b="0"/>
            </a:stretch>
          </a:blipFill>
        </p:spPr>
      </p:sp>
      <p:sp>
        <p:nvSpPr>
          <p:cNvPr name="TextBox 10" id="10"/>
          <p:cNvSpPr txBox="true"/>
          <p:nvPr/>
        </p:nvSpPr>
        <p:spPr>
          <a:xfrm rot="0">
            <a:off x="667276" y="857333"/>
            <a:ext cx="17151159" cy="2252260"/>
          </a:xfrm>
          <a:prstGeom prst="rect">
            <a:avLst/>
          </a:prstGeom>
        </p:spPr>
        <p:txBody>
          <a:bodyPr anchor="t" rtlCol="false" tIns="0" lIns="0" bIns="0" rIns="0">
            <a:spAutoFit/>
          </a:bodyPr>
          <a:lstStyle/>
          <a:p>
            <a:pPr algn="l">
              <a:lnSpc>
                <a:spcPts val="2852"/>
              </a:lnSpc>
              <a:spcBef>
                <a:spcPct val="0"/>
              </a:spcBef>
            </a:pPr>
            <a:r>
              <a:rPr lang="en-US" sz="2593" spc="103">
                <a:solidFill>
                  <a:srgbClr val="000000"/>
                </a:solidFill>
                <a:latin typeface="Agrandir Narrow Bold"/>
              </a:rPr>
              <a:t>THE ANDROID APPLICATION HAS ALSO BEEN SUCCESSFULLY IMPLEMENTED. THE LOGIN SCREEN INFORMS USERS TO ENTER THEIR </a:t>
            </a:r>
          </a:p>
          <a:p>
            <a:pPr algn="l">
              <a:lnSpc>
                <a:spcPts val="2852"/>
              </a:lnSpc>
              <a:spcBef>
                <a:spcPct val="0"/>
              </a:spcBef>
            </a:pPr>
            <a:r>
              <a:rPr lang="en-US" sz="2593" spc="103">
                <a:solidFill>
                  <a:srgbClr val="000000"/>
                </a:solidFill>
                <a:latin typeface="Agrandir Narrow Bold"/>
              </a:rPr>
              <a:t>CREDENTIALS TO ACCESS THE APPLICATION. THE CAMERA CAPTURES THE REQUIRED HANDWRITTEN IMAGE TO BE PROCESSED BY THE </a:t>
            </a:r>
          </a:p>
          <a:p>
            <a:pPr algn="l">
              <a:lnSpc>
                <a:spcPts val="2852"/>
              </a:lnSpc>
              <a:spcBef>
                <a:spcPct val="0"/>
              </a:spcBef>
            </a:pPr>
            <a:r>
              <a:rPr lang="en-US" sz="2593" spc="103">
                <a:solidFill>
                  <a:srgbClr val="000000"/>
                </a:solidFill>
                <a:latin typeface="Agrandir Narrow Bold"/>
              </a:rPr>
              <a:t>MODEL. THE MAIN SCREEN OF THE APPLICATION STORES PREDICTED OUTPUTS FROM IMAGES, UPLOADED WITH THE HELP OF THE ‘+’</a:t>
            </a:r>
          </a:p>
        </p:txBody>
      </p:sp>
      <p:sp>
        <p:nvSpPr>
          <p:cNvPr name="TextBox 11" id="11"/>
          <p:cNvSpPr txBox="true"/>
          <p:nvPr/>
        </p:nvSpPr>
        <p:spPr>
          <a:xfrm rot="0">
            <a:off x="17259300" y="483569"/>
            <a:ext cx="566778" cy="428819"/>
          </a:xfrm>
          <a:prstGeom prst="rect">
            <a:avLst/>
          </a:prstGeom>
        </p:spPr>
        <p:txBody>
          <a:bodyPr anchor="t" rtlCol="false" tIns="0" lIns="0" bIns="0" rIns="0">
            <a:spAutoFit/>
          </a:bodyPr>
          <a:lstStyle/>
          <a:p>
            <a:pPr algn="just">
              <a:lnSpc>
                <a:spcPts val="3316"/>
              </a:lnSpc>
            </a:pPr>
            <a:r>
              <a:rPr lang="en-US" sz="3015" spc="96">
                <a:solidFill>
                  <a:srgbClr val="010101"/>
                </a:solidFill>
                <a:latin typeface="Open Sauce Medium"/>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TextBox 3" id="3"/>
          <p:cNvSpPr txBox="true"/>
          <p:nvPr/>
        </p:nvSpPr>
        <p:spPr>
          <a:xfrm rot="0">
            <a:off x="3422550" y="1019175"/>
            <a:ext cx="11442900" cy="1009650"/>
          </a:xfrm>
          <a:prstGeom prst="rect">
            <a:avLst/>
          </a:prstGeom>
        </p:spPr>
        <p:txBody>
          <a:bodyPr anchor="t" rtlCol="false" tIns="0" lIns="0" bIns="0" rIns="0">
            <a:spAutoFit/>
          </a:bodyPr>
          <a:lstStyle/>
          <a:p>
            <a:pPr algn="ctr">
              <a:lnSpc>
                <a:spcPts val="7920"/>
              </a:lnSpc>
            </a:pPr>
            <a:r>
              <a:rPr lang="en-US" sz="6600" spc="666">
                <a:solidFill>
                  <a:srgbClr val="D9D9D9"/>
                </a:solidFill>
                <a:latin typeface="Open Sauce Medium"/>
              </a:rPr>
              <a:t>CONCLUSION</a:t>
            </a:r>
          </a:p>
        </p:txBody>
      </p:sp>
      <p:sp>
        <p:nvSpPr>
          <p:cNvPr name="TextBox 4" id="4"/>
          <p:cNvSpPr txBox="true"/>
          <p:nvPr/>
        </p:nvSpPr>
        <p:spPr>
          <a:xfrm rot="0">
            <a:off x="1871559" y="3994334"/>
            <a:ext cx="15184695" cy="4032450"/>
          </a:xfrm>
          <a:prstGeom prst="rect">
            <a:avLst/>
          </a:prstGeom>
        </p:spPr>
        <p:txBody>
          <a:bodyPr anchor="t" rtlCol="false" tIns="0" lIns="0" bIns="0" rIns="0">
            <a:spAutoFit/>
          </a:bodyPr>
          <a:lstStyle/>
          <a:p>
            <a:pPr algn="ctr">
              <a:lnSpc>
                <a:spcPts val="3592"/>
              </a:lnSpc>
              <a:spcBef>
                <a:spcPct val="0"/>
              </a:spcBef>
            </a:pPr>
            <a:r>
              <a:rPr lang="en-US" sz="3265" spc="130">
                <a:solidFill>
                  <a:srgbClr val="FFFFFF"/>
                </a:solidFill>
                <a:latin typeface="Poppins Light Bold"/>
              </a:rPr>
              <a:t>IN SUMMARY, THIS PAPER SUCCESSFULLY INTEGRATES MACHINE LEARNING INTO ANDROID APP DEVELOPMENT, CREATING A USER-FRIENDLY HANDWRITING RECOGNITION APPLICATION. BY EMPLOYING ADVANCED ALGORITHMS LIKE CNN AND LSTM, USERS CAN CONVERT HANDWRITTEN CONTENT INTO EDITABLE DIGITAL FILES, REDUCING PHYSICAL DOCUMENT STORAGE AND ENABLING EFFORTLESS EDITING. THE INCLUSION OF FLASK FOR SERVER-SIDE OPERATIONS ENHANCES THE SYSTEM'S FUNCTIONALITY, HIGHLIGHTING THE POTENTIAL OF INTERDISCIPLINARY APPROACHES TO ADDRESS PRACTICAL NEEDS.</a:t>
            </a:r>
          </a:p>
        </p:txBody>
      </p:sp>
      <p:sp>
        <p:nvSpPr>
          <p:cNvPr name="TextBox 5" id="5"/>
          <p:cNvSpPr txBox="true"/>
          <p:nvPr/>
        </p:nvSpPr>
        <p:spPr>
          <a:xfrm rot="0">
            <a:off x="16975911" y="555501"/>
            <a:ext cx="566778" cy="428819"/>
          </a:xfrm>
          <a:prstGeom prst="rect">
            <a:avLst/>
          </a:prstGeom>
        </p:spPr>
        <p:txBody>
          <a:bodyPr anchor="t" rtlCol="false" tIns="0" lIns="0" bIns="0" rIns="0">
            <a:spAutoFit/>
          </a:bodyPr>
          <a:lstStyle/>
          <a:p>
            <a:pPr algn="just">
              <a:lnSpc>
                <a:spcPts val="3316"/>
              </a:lnSpc>
            </a:pPr>
            <a:r>
              <a:rPr lang="en-US" sz="3015" spc="96">
                <a:solidFill>
                  <a:srgbClr val="FFFFFF"/>
                </a:solidFill>
                <a:latin typeface="Open Sauce Medium"/>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821304" y="2510757"/>
            <a:ext cx="17066895" cy="4074860"/>
          </a:xfrm>
          <a:prstGeom prst="rect">
            <a:avLst/>
          </a:prstGeom>
        </p:spPr>
        <p:txBody>
          <a:bodyPr anchor="t" rtlCol="false" tIns="0" lIns="0" bIns="0" rIns="0">
            <a:spAutoFit/>
          </a:bodyPr>
          <a:lstStyle/>
          <a:p>
            <a:pPr algn="just">
              <a:lnSpc>
                <a:spcPts val="2315"/>
              </a:lnSpc>
              <a:spcBef>
                <a:spcPct val="0"/>
              </a:spcBef>
            </a:pPr>
            <a:r>
              <a:rPr lang="en-US" sz="2105" spc="84">
                <a:solidFill>
                  <a:srgbClr val="FFFFFF"/>
                </a:solidFill>
                <a:latin typeface="Agrandir Narrow Bold"/>
              </a:rPr>
              <a:t>[1] PREMANANADA, R., ET AL. "DESIGN AND IMPLEMENTATION OF AUTOMATED IMAGE HANDWRITING SENTENCES RECOGNITION</a:t>
            </a:r>
          </a:p>
          <a:p>
            <a:pPr algn="just">
              <a:lnSpc>
                <a:spcPts val="2315"/>
              </a:lnSpc>
              <a:spcBef>
                <a:spcPct val="0"/>
              </a:spcBef>
            </a:pPr>
            <a:r>
              <a:rPr lang="en-US" sz="2105" spc="84">
                <a:solidFill>
                  <a:srgbClr val="FFFFFF"/>
                </a:solidFill>
                <a:latin typeface="Agrandir Narrow Bold"/>
              </a:rPr>
              <a:t>USING HYBRID TECHNIQUES ON FPGA." 2020 THIRD INTERNATIONAL CONFERENCE ON MULTIMEDIA PROCESSING, </a:t>
            </a:r>
          </a:p>
          <a:p>
            <a:pPr algn="just">
              <a:lnSpc>
                <a:spcPts val="2315"/>
              </a:lnSpc>
              <a:spcBef>
                <a:spcPct val="0"/>
              </a:spcBef>
            </a:pPr>
            <a:r>
              <a:rPr lang="en-US" sz="2105" spc="84">
                <a:solidFill>
                  <a:srgbClr val="FFFFFF"/>
                </a:solidFill>
                <a:latin typeface="Agrandir Narrow Bold"/>
              </a:rPr>
              <a:t>COMMUNICATION &amp; INFORMATION TECHNOLOGY (MPCIT). IEEE, 2020. </a:t>
            </a:r>
          </a:p>
          <a:p>
            <a:pPr algn="just">
              <a:lnSpc>
                <a:spcPts val="2315"/>
              </a:lnSpc>
              <a:spcBef>
                <a:spcPct val="0"/>
              </a:spcBef>
            </a:pPr>
          </a:p>
          <a:p>
            <a:pPr algn="just">
              <a:lnSpc>
                <a:spcPts val="2315"/>
              </a:lnSpc>
              <a:spcBef>
                <a:spcPct val="0"/>
              </a:spcBef>
            </a:pPr>
          </a:p>
          <a:p>
            <a:pPr algn="just">
              <a:lnSpc>
                <a:spcPts val="2315"/>
              </a:lnSpc>
              <a:spcBef>
                <a:spcPct val="0"/>
              </a:spcBef>
            </a:pPr>
          </a:p>
          <a:p>
            <a:pPr algn="just">
              <a:lnSpc>
                <a:spcPts val="2315"/>
              </a:lnSpc>
              <a:spcBef>
                <a:spcPct val="0"/>
              </a:spcBef>
            </a:pPr>
            <a:r>
              <a:rPr lang="en-US" sz="2105" spc="84">
                <a:solidFill>
                  <a:srgbClr val="FFFFFF"/>
                </a:solidFill>
                <a:latin typeface="Agrandir Narrow Bold"/>
              </a:rPr>
              <a:t>[2] ROSYDA, SALMA SHOFIA, AND TITO WALUYO PURBOYO. "A REVIEW OF VARIOUS HANDWRITING RECOGNITION METHODS." </a:t>
            </a:r>
          </a:p>
          <a:p>
            <a:pPr algn="just">
              <a:lnSpc>
                <a:spcPts val="2315"/>
              </a:lnSpc>
              <a:spcBef>
                <a:spcPct val="0"/>
              </a:spcBef>
            </a:pPr>
            <a:r>
              <a:rPr lang="en-US" sz="2105" spc="84">
                <a:solidFill>
                  <a:srgbClr val="FFFFFF"/>
                </a:solidFill>
                <a:latin typeface="Agrandir Narrow Bold"/>
              </a:rPr>
              <a:t>INTERNATIONAL JOURNAL OF APPLIED ENGINEERING RESEARCH 13.2 (2018): 1155-1164. </a:t>
            </a:r>
          </a:p>
          <a:p>
            <a:pPr algn="just">
              <a:lnSpc>
                <a:spcPts val="2315"/>
              </a:lnSpc>
              <a:spcBef>
                <a:spcPct val="0"/>
              </a:spcBef>
            </a:pPr>
          </a:p>
          <a:p>
            <a:pPr algn="just">
              <a:lnSpc>
                <a:spcPts val="2315"/>
              </a:lnSpc>
              <a:spcBef>
                <a:spcPct val="0"/>
              </a:spcBef>
            </a:pPr>
          </a:p>
          <a:p>
            <a:pPr algn="just">
              <a:lnSpc>
                <a:spcPts val="2315"/>
              </a:lnSpc>
              <a:spcBef>
                <a:spcPct val="0"/>
              </a:spcBef>
            </a:pPr>
          </a:p>
          <a:p>
            <a:pPr algn="just">
              <a:lnSpc>
                <a:spcPts val="2315"/>
              </a:lnSpc>
              <a:spcBef>
                <a:spcPct val="0"/>
              </a:spcBef>
            </a:pPr>
            <a:r>
              <a:rPr lang="en-US" sz="2105" spc="84">
                <a:solidFill>
                  <a:srgbClr val="FFFFFF"/>
                </a:solidFill>
                <a:latin typeface="Agrandir Narrow Bold"/>
              </a:rPr>
              <a:t>[3] HAMID, SITI SUHAILA ABDUL, ET AL. "DYSLEXIA ADAPTIVE LEARNING MODEL: STUDENT ENGAGEMENT PREDICTION USING </a:t>
            </a:r>
          </a:p>
          <a:p>
            <a:pPr algn="just">
              <a:lnSpc>
                <a:spcPts val="2315"/>
              </a:lnSpc>
              <a:spcBef>
                <a:spcPct val="0"/>
              </a:spcBef>
            </a:pPr>
            <a:r>
              <a:rPr lang="en-US" sz="2105" spc="84">
                <a:solidFill>
                  <a:srgbClr val="FFFFFF"/>
                </a:solidFill>
                <a:latin typeface="Agrandir Narrow Bold"/>
              </a:rPr>
              <a:t>MACHINE LEARNING APPROACH." INTERNATIONAL CONFERENCE ON SOFT COMPUTING AND DATA MINING. SPRINGER, CHAM, </a:t>
            </a:r>
          </a:p>
          <a:p>
            <a:pPr algn="just">
              <a:lnSpc>
                <a:spcPts val="2315"/>
              </a:lnSpc>
              <a:spcBef>
                <a:spcPct val="0"/>
              </a:spcBef>
            </a:pPr>
            <a:r>
              <a:rPr lang="en-US" sz="2105" spc="84">
                <a:solidFill>
                  <a:srgbClr val="FFFFFF"/>
                </a:solidFill>
                <a:latin typeface="Agrandir Narrow Bold"/>
              </a:rPr>
              <a:t>2018.</a:t>
            </a:r>
          </a:p>
        </p:txBody>
      </p:sp>
      <p:sp>
        <p:nvSpPr>
          <p:cNvPr name="TextBox 4" id="4"/>
          <p:cNvSpPr txBox="true"/>
          <p:nvPr/>
        </p:nvSpPr>
        <p:spPr>
          <a:xfrm rot="0">
            <a:off x="9144000" y="762315"/>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REFERENCE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5114128" y="3941767"/>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629000" y="29173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628807" y="768125"/>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5745685" y="328531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6" id="6"/>
          <p:cNvSpPr txBox="true"/>
          <p:nvPr/>
        </p:nvSpPr>
        <p:spPr>
          <a:xfrm rot="0">
            <a:off x="5829921" y="4212418"/>
            <a:ext cx="2097071" cy="504064"/>
          </a:xfrm>
          <a:prstGeom prst="rect">
            <a:avLst/>
          </a:prstGeom>
        </p:spPr>
        <p:txBody>
          <a:bodyPr anchor="t" rtlCol="false" tIns="0" lIns="0" bIns="0" rIns="0">
            <a:spAutoFit/>
          </a:bodyPr>
          <a:lstStyle/>
          <a:p>
            <a:pPr algn="ctr">
              <a:lnSpc>
                <a:spcPts val="4115"/>
              </a:lnSpc>
            </a:pPr>
            <a:r>
              <a:rPr lang="en-US" sz="2799">
                <a:solidFill>
                  <a:srgbClr val="FFFFFF"/>
                </a:solidFill>
                <a:latin typeface="Open Sauce Light"/>
              </a:rPr>
              <a:t>Introduction</a:t>
            </a:r>
          </a:p>
        </p:txBody>
      </p:sp>
      <p:sp>
        <p:nvSpPr>
          <p:cNvPr name="TextBox 7" id="7"/>
          <p:cNvSpPr txBox="true"/>
          <p:nvPr/>
        </p:nvSpPr>
        <p:spPr>
          <a:xfrm rot="0">
            <a:off x="9144000" y="3964006"/>
            <a:ext cx="2097071" cy="800862"/>
          </a:xfrm>
          <a:prstGeom prst="rect">
            <a:avLst/>
          </a:prstGeom>
        </p:spPr>
        <p:txBody>
          <a:bodyPr anchor="t" rtlCol="false" tIns="0" lIns="0" bIns="0" rIns="0">
            <a:spAutoFit/>
          </a:bodyPr>
          <a:lstStyle/>
          <a:p>
            <a:pPr algn="ctr">
              <a:lnSpc>
                <a:spcPts val="3233"/>
              </a:lnSpc>
            </a:pPr>
            <a:r>
              <a:rPr lang="en-US" sz="2199">
                <a:solidFill>
                  <a:srgbClr val="FFFFFF"/>
                </a:solidFill>
                <a:latin typeface="Open Sauce Light"/>
              </a:rPr>
              <a:t>Data Preprocessing</a:t>
            </a:r>
          </a:p>
        </p:txBody>
      </p:sp>
      <p:sp>
        <p:nvSpPr>
          <p:cNvPr name="TextBox 8" id="8"/>
          <p:cNvSpPr txBox="true"/>
          <p:nvPr/>
        </p:nvSpPr>
        <p:spPr>
          <a:xfrm rot="0">
            <a:off x="8934158" y="322816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9" id="9"/>
          <p:cNvSpPr txBox="true"/>
          <p:nvPr/>
        </p:nvSpPr>
        <p:spPr>
          <a:xfrm rot="0">
            <a:off x="1762216" y="5191125"/>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10" id="10"/>
          <p:cNvSpPr txBox="true"/>
          <p:nvPr/>
        </p:nvSpPr>
        <p:spPr>
          <a:xfrm rot="0">
            <a:off x="3943524" y="5191125"/>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1" id="11"/>
          <p:cNvSpPr txBox="true"/>
          <p:nvPr/>
        </p:nvSpPr>
        <p:spPr>
          <a:xfrm rot="0">
            <a:off x="6494264" y="5191125"/>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05</a:t>
            </a:r>
          </a:p>
        </p:txBody>
      </p:sp>
      <p:sp>
        <p:nvSpPr>
          <p:cNvPr name="TextBox 12" id="12"/>
          <p:cNvSpPr txBox="true"/>
          <p:nvPr/>
        </p:nvSpPr>
        <p:spPr>
          <a:xfrm rot="0">
            <a:off x="1846453" y="6118225"/>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Model construction</a:t>
            </a:r>
          </a:p>
        </p:txBody>
      </p:sp>
      <p:sp>
        <p:nvSpPr>
          <p:cNvPr name="TextBox 13" id="13"/>
          <p:cNvSpPr txBox="true"/>
          <p:nvPr/>
        </p:nvSpPr>
        <p:spPr>
          <a:xfrm rot="0">
            <a:off x="4007218" y="6042942"/>
            <a:ext cx="2097071" cy="98602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Convolutional Neural Network</a:t>
            </a:r>
          </a:p>
          <a:p>
            <a:pPr algn="ctr">
              <a:lnSpc>
                <a:spcPts val="2646"/>
              </a:lnSpc>
            </a:pPr>
          </a:p>
        </p:txBody>
      </p:sp>
      <p:sp>
        <p:nvSpPr>
          <p:cNvPr name="TextBox 14" id="14"/>
          <p:cNvSpPr txBox="true"/>
          <p:nvPr/>
        </p:nvSpPr>
        <p:spPr>
          <a:xfrm rot="0">
            <a:off x="6578500" y="6051550"/>
            <a:ext cx="2097071" cy="98602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.Recurrent Neural Network</a:t>
            </a:r>
          </a:p>
          <a:p>
            <a:pPr algn="ctr">
              <a:lnSpc>
                <a:spcPts val="2646"/>
              </a:lnSpc>
            </a:pPr>
          </a:p>
        </p:txBody>
      </p:sp>
      <p:sp>
        <p:nvSpPr>
          <p:cNvPr name="TextBox 15" id="15"/>
          <p:cNvSpPr txBox="true"/>
          <p:nvPr/>
        </p:nvSpPr>
        <p:spPr>
          <a:xfrm rot="0">
            <a:off x="3713044" y="1790820"/>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
        <p:nvSpPr>
          <p:cNvPr name="TextBox 16" id="16"/>
          <p:cNvSpPr txBox="true"/>
          <p:nvPr/>
        </p:nvSpPr>
        <p:spPr>
          <a:xfrm rot="0">
            <a:off x="9342648" y="5306342"/>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06</a:t>
            </a:r>
          </a:p>
        </p:txBody>
      </p:sp>
      <p:sp>
        <p:nvSpPr>
          <p:cNvPr name="TextBox 17" id="17"/>
          <p:cNvSpPr txBox="true"/>
          <p:nvPr/>
        </p:nvSpPr>
        <p:spPr>
          <a:xfrm rot="0">
            <a:off x="12527650" y="5314950"/>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17</a:t>
            </a:r>
          </a:p>
        </p:txBody>
      </p:sp>
      <p:sp>
        <p:nvSpPr>
          <p:cNvPr name="TextBox 18" id="18"/>
          <p:cNvSpPr txBox="true"/>
          <p:nvPr/>
        </p:nvSpPr>
        <p:spPr>
          <a:xfrm rot="0">
            <a:off x="12696122" y="6108700"/>
            <a:ext cx="2097071" cy="98602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Training and Testing </a:t>
            </a:r>
          </a:p>
          <a:p>
            <a:pPr algn="ctr">
              <a:lnSpc>
                <a:spcPts val="2646"/>
              </a:lnSpc>
            </a:pPr>
          </a:p>
        </p:txBody>
      </p:sp>
      <p:sp>
        <p:nvSpPr>
          <p:cNvPr name="TextBox 19" id="19"/>
          <p:cNvSpPr txBox="true"/>
          <p:nvPr/>
        </p:nvSpPr>
        <p:spPr>
          <a:xfrm rot="0">
            <a:off x="9511120" y="6118225"/>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Bidirectional LSTM</a:t>
            </a:r>
          </a:p>
          <a:p>
            <a:pPr algn="ctr">
              <a:lnSpc>
                <a:spcPts val="2646"/>
              </a:lnSpc>
            </a:pPr>
            <a:r>
              <a:rPr lang="en-US" sz="1800">
                <a:solidFill>
                  <a:srgbClr val="FFFFFF"/>
                </a:solidFill>
                <a:latin typeface="Open Sauce Light"/>
              </a:rPr>
              <a:t>T</a:t>
            </a:r>
          </a:p>
        </p:txBody>
      </p:sp>
      <p:sp>
        <p:nvSpPr>
          <p:cNvPr name="TextBox 20" id="20"/>
          <p:cNvSpPr txBox="true"/>
          <p:nvPr/>
        </p:nvSpPr>
        <p:spPr>
          <a:xfrm rot="0">
            <a:off x="6878457" y="7495695"/>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09</a:t>
            </a:r>
          </a:p>
        </p:txBody>
      </p:sp>
      <p:sp>
        <p:nvSpPr>
          <p:cNvPr name="TextBox 21" id="21"/>
          <p:cNvSpPr txBox="true"/>
          <p:nvPr/>
        </p:nvSpPr>
        <p:spPr>
          <a:xfrm rot="0">
            <a:off x="3943524" y="7495695"/>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08</a:t>
            </a:r>
          </a:p>
        </p:txBody>
      </p:sp>
      <p:sp>
        <p:nvSpPr>
          <p:cNvPr name="TextBox 22" id="22"/>
          <p:cNvSpPr txBox="true"/>
          <p:nvPr/>
        </p:nvSpPr>
        <p:spPr>
          <a:xfrm rot="0">
            <a:off x="7046929" y="8460895"/>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a:rPr>
              <a:t>Experimental Results</a:t>
            </a:r>
          </a:p>
        </p:txBody>
      </p:sp>
      <p:sp>
        <p:nvSpPr>
          <p:cNvPr name="TextBox 23" id="23"/>
          <p:cNvSpPr txBox="true"/>
          <p:nvPr/>
        </p:nvSpPr>
        <p:spPr>
          <a:xfrm rot="0">
            <a:off x="3943524" y="8605647"/>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a:rPr>
              <a:t>User Friendly Application</a:t>
            </a:r>
          </a:p>
        </p:txBody>
      </p:sp>
      <p:sp>
        <p:nvSpPr>
          <p:cNvPr name="TextBox 24" id="24"/>
          <p:cNvSpPr txBox="true"/>
          <p:nvPr/>
        </p:nvSpPr>
        <p:spPr>
          <a:xfrm rot="0">
            <a:off x="9810750" y="7495695"/>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10</a:t>
            </a:r>
          </a:p>
        </p:txBody>
      </p:sp>
      <p:sp>
        <p:nvSpPr>
          <p:cNvPr name="TextBox 25" id="25"/>
          <p:cNvSpPr txBox="true"/>
          <p:nvPr/>
        </p:nvSpPr>
        <p:spPr>
          <a:xfrm rot="0">
            <a:off x="9810750" y="8584720"/>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a:rPr>
              <a:t>Conclusion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5400000">
            <a:off x="3854869" y="-3626823"/>
            <a:ext cx="11245538" cy="16582108"/>
            <a:chOff x="0" y="0"/>
            <a:chExt cx="2961788" cy="4367304"/>
          </a:xfrm>
        </p:grpSpPr>
        <p:sp>
          <p:nvSpPr>
            <p:cNvPr name="Freeform 3" id="3"/>
            <p:cNvSpPr/>
            <p:nvPr/>
          </p:nvSpPr>
          <p:spPr>
            <a:xfrm flipH="false" flipV="false" rot="0">
              <a:off x="0" y="0"/>
              <a:ext cx="2961788" cy="4367304"/>
            </a:xfrm>
            <a:custGeom>
              <a:avLst/>
              <a:gdLst/>
              <a:ahLst/>
              <a:cxnLst/>
              <a:rect r="r" b="b" t="t" l="l"/>
              <a:pathLst>
                <a:path h="4367304" w="2961788">
                  <a:moveTo>
                    <a:pt x="0" y="0"/>
                  </a:moveTo>
                  <a:lnTo>
                    <a:pt x="2961788" y="0"/>
                  </a:lnTo>
                  <a:lnTo>
                    <a:pt x="2961788" y="4367304"/>
                  </a:lnTo>
                  <a:lnTo>
                    <a:pt x="0" y="4367304"/>
                  </a:lnTo>
                  <a:close/>
                </a:path>
              </a:pathLst>
            </a:custGeom>
            <a:solidFill>
              <a:srgbClr val="192253"/>
            </a:solidFill>
          </p:spPr>
        </p:sp>
        <p:sp>
          <p:nvSpPr>
            <p:cNvPr name="TextBox 4" id="4"/>
            <p:cNvSpPr txBox="true"/>
            <p:nvPr/>
          </p:nvSpPr>
          <p:spPr>
            <a:xfrm>
              <a:off x="0" y="-28575"/>
              <a:ext cx="2961788" cy="4395879"/>
            </a:xfrm>
            <a:prstGeom prst="rect">
              <a:avLst/>
            </a:prstGeom>
          </p:spPr>
          <p:txBody>
            <a:bodyPr anchor="ctr" rtlCol="false" tIns="50800" lIns="50800" bIns="50800" rIns="50800"/>
            <a:lstStyle/>
            <a:p>
              <a:pPr algn="ctr">
                <a:lnSpc>
                  <a:spcPts val="1869"/>
                </a:lnSpc>
              </a:pPr>
            </a:p>
          </p:txBody>
        </p:sp>
      </p:grpSp>
      <p:sp>
        <p:nvSpPr>
          <p:cNvPr name="TextBox 5" id="5"/>
          <p:cNvSpPr txBox="true"/>
          <p:nvPr/>
        </p:nvSpPr>
        <p:spPr>
          <a:xfrm rot="0">
            <a:off x="6312009" y="2050459"/>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6" id="6"/>
          <p:cNvSpPr txBox="true"/>
          <p:nvPr/>
        </p:nvSpPr>
        <p:spPr>
          <a:xfrm rot="0">
            <a:off x="2852059" y="3860956"/>
            <a:ext cx="13201731" cy="4408806"/>
          </a:xfrm>
          <a:prstGeom prst="rect">
            <a:avLst/>
          </a:prstGeom>
        </p:spPr>
        <p:txBody>
          <a:bodyPr anchor="t" rtlCol="false" tIns="0" lIns="0" bIns="0" rIns="0">
            <a:spAutoFit/>
          </a:bodyPr>
          <a:lstStyle/>
          <a:p>
            <a:pPr algn="just">
              <a:lnSpc>
                <a:spcPts val="3190"/>
              </a:lnSpc>
            </a:pPr>
            <a:r>
              <a:rPr lang="en-US" sz="2900" spc="92">
                <a:solidFill>
                  <a:srgbClr val="FFFFFF"/>
                </a:solidFill>
                <a:latin typeface="Open Sauce Medium"/>
              </a:rPr>
              <a:t>A HANDWRITING RECOGNITION MODEL IS BUILT USING MACHINE LEARNING CONCEPTS. ALTHOUGH SOME STUDIES HAVE BEEN CONDUCTED IN THIS FIELD, MOST ONLY FOCUS ON RECOGNIZING BLOCK SCRIPTS WRITTEN IN CERTAIN LANGUAGES AND TEND TO HAVE VERY LOW ACCURACY WHEN PREDICTING CURSIVE HANDWRITING . TO COMBAT THESE SHORTCOMINGS, THE PAPER PROPOSES AN INTRICATE NEURAL NETWORK CONSTRUCTED WITH CRNN, MAKING IT INCLUSIVE TO ALL HANDWRITINGS.</a:t>
            </a:r>
            <a:r>
              <a:rPr lang="en-US" sz="2900" spc="92">
                <a:solidFill>
                  <a:srgbClr val="FFFFFF"/>
                </a:solidFill>
                <a:latin typeface="Open Sauce Medium"/>
              </a:rPr>
              <a:t> This application will have an easy-to-use user interface and options to save documents and make changes to existing documents</a:t>
            </a:r>
          </a:p>
        </p:txBody>
      </p:sp>
      <p:sp>
        <p:nvSpPr>
          <p:cNvPr name="TextBox 7" id="7"/>
          <p:cNvSpPr txBox="true"/>
          <p:nvPr/>
        </p:nvSpPr>
        <p:spPr>
          <a:xfrm rot="0">
            <a:off x="16053790" y="889746"/>
            <a:ext cx="688664" cy="428819"/>
          </a:xfrm>
          <a:prstGeom prst="rect">
            <a:avLst/>
          </a:prstGeom>
        </p:spPr>
        <p:txBody>
          <a:bodyPr anchor="t" rtlCol="false" tIns="0" lIns="0" bIns="0" rIns="0">
            <a:spAutoFit/>
          </a:bodyPr>
          <a:lstStyle/>
          <a:p>
            <a:pPr algn="just">
              <a:lnSpc>
                <a:spcPts val="3316"/>
              </a:lnSpc>
            </a:pPr>
            <a:r>
              <a:rPr lang="en-US" sz="3015" spc="96">
                <a:solidFill>
                  <a:srgbClr val="FFFFFF"/>
                </a:solidFill>
                <a:latin typeface="Open Sauce Medium"/>
              </a:rPr>
              <a:t>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271073" y="423390"/>
            <a:ext cx="15988227" cy="9655108"/>
            <a:chOff x="0" y="0"/>
            <a:chExt cx="4210891" cy="2542909"/>
          </a:xfrm>
        </p:grpSpPr>
        <p:sp>
          <p:nvSpPr>
            <p:cNvPr name="Freeform 3" id="3"/>
            <p:cNvSpPr/>
            <p:nvPr/>
          </p:nvSpPr>
          <p:spPr>
            <a:xfrm flipH="false" flipV="false" rot="0">
              <a:off x="0" y="0"/>
              <a:ext cx="4210891" cy="2542909"/>
            </a:xfrm>
            <a:custGeom>
              <a:avLst/>
              <a:gdLst/>
              <a:ahLst/>
              <a:cxnLst/>
              <a:rect r="r" b="b" t="t" l="l"/>
              <a:pathLst>
                <a:path h="2542909" w="4210891">
                  <a:moveTo>
                    <a:pt x="0" y="0"/>
                  </a:moveTo>
                  <a:lnTo>
                    <a:pt x="4210891" y="0"/>
                  </a:lnTo>
                  <a:lnTo>
                    <a:pt x="4210891" y="2542909"/>
                  </a:lnTo>
                  <a:lnTo>
                    <a:pt x="0" y="2542909"/>
                  </a:lnTo>
                  <a:close/>
                </a:path>
              </a:pathLst>
            </a:custGeom>
            <a:solidFill>
              <a:srgbClr val="F5F5F5"/>
            </a:solidFill>
            <a:ln w="38100" cap="sq">
              <a:solidFill>
                <a:srgbClr val="202354"/>
              </a:solidFill>
              <a:prstDash val="solid"/>
              <a:miter/>
            </a:ln>
          </p:spPr>
        </p:sp>
        <p:sp>
          <p:nvSpPr>
            <p:cNvPr name="TextBox 4" id="4"/>
            <p:cNvSpPr txBox="true"/>
            <p:nvPr/>
          </p:nvSpPr>
          <p:spPr>
            <a:xfrm>
              <a:off x="0" y="-28575"/>
              <a:ext cx="4210891" cy="2571484"/>
            </a:xfrm>
            <a:prstGeom prst="rect">
              <a:avLst/>
            </a:prstGeom>
          </p:spPr>
          <p:txBody>
            <a:bodyPr anchor="ctr" rtlCol="false" tIns="50800" lIns="50800" bIns="50800" rIns="50800"/>
            <a:lstStyle/>
            <a:p>
              <a:pPr algn="ctr">
                <a:lnSpc>
                  <a:spcPts val="1869"/>
                </a:lnSpc>
              </a:pPr>
            </a:p>
          </p:txBody>
        </p:sp>
      </p:grpSp>
      <p:sp>
        <p:nvSpPr>
          <p:cNvPr name="Freeform 5" id="5"/>
          <p:cNvSpPr/>
          <p:nvPr/>
        </p:nvSpPr>
        <p:spPr>
          <a:xfrm flipH="false" flipV="false" rot="0">
            <a:off x="3977770" y="1028700"/>
            <a:ext cx="10576918" cy="8464629"/>
          </a:xfrm>
          <a:custGeom>
            <a:avLst/>
            <a:gdLst/>
            <a:ahLst/>
            <a:cxnLst/>
            <a:rect r="r" b="b" t="t" l="l"/>
            <a:pathLst>
              <a:path h="8464629" w="10576918">
                <a:moveTo>
                  <a:pt x="0" y="0"/>
                </a:moveTo>
                <a:lnTo>
                  <a:pt x="10576918" y="0"/>
                </a:lnTo>
                <a:lnTo>
                  <a:pt x="10576918" y="8464629"/>
                </a:lnTo>
                <a:lnTo>
                  <a:pt x="0" y="8464629"/>
                </a:lnTo>
                <a:lnTo>
                  <a:pt x="0" y="0"/>
                </a:lnTo>
                <a:close/>
              </a:path>
            </a:pathLst>
          </a:custGeom>
          <a:blipFill>
            <a:blip r:embed="rId2"/>
            <a:stretch>
              <a:fillRect l="0" t="-349" r="0" b="-349"/>
            </a:stretch>
          </a:blipFill>
        </p:spPr>
      </p:sp>
      <p:sp>
        <p:nvSpPr>
          <p:cNvPr name="TextBox 6" id="6"/>
          <p:cNvSpPr txBox="true"/>
          <p:nvPr/>
        </p:nvSpPr>
        <p:spPr>
          <a:xfrm rot="0">
            <a:off x="16053790" y="889746"/>
            <a:ext cx="688664" cy="428819"/>
          </a:xfrm>
          <a:prstGeom prst="rect">
            <a:avLst/>
          </a:prstGeom>
        </p:spPr>
        <p:txBody>
          <a:bodyPr anchor="t" rtlCol="false" tIns="0" lIns="0" bIns="0" rIns="0">
            <a:spAutoFit/>
          </a:bodyPr>
          <a:lstStyle/>
          <a:p>
            <a:pPr algn="just">
              <a:lnSpc>
                <a:spcPts val="3316"/>
              </a:lnSpc>
            </a:pPr>
            <a:r>
              <a:rPr lang="en-US" sz="3015" spc="96">
                <a:solidFill>
                  <a:srgbClr val="000000"/>
                </a:solidFill>
                <a:latin typeface="Open Sauce Medium"/>
              </a:rPr>
              <a:t>2</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566398" y="1333975"/>
            <a:ext cx="15433919" cy="7619050"/>
            <a:chOff x="0" y="0"/>
            <a:chExt cx="4064900" cy="2006663"/>
          </a:xfrm>
        </p:grpSpPr>
        <p:sp>
          <p:nvSpPr>
            <p:cNvPr name="Freeform 3" id="3"/>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4" id="4"/>
            <p:cNvSpPr txBox="true"/>
            <p:nvPr/>
          </p:nvSpPr>
          <p:spPr>
            <a:xfrm>
              <a:off x="0" y="-28575"/>
              <a:ext cx="4064900" cy="2035238"/>
            </a:xfrm>
            <a:prstGeom prst="rect">
              <a:avLst/>
            </a:prstGeom>
          </p:spPr>
          <p:txBody>
            <a:bodyPr anchor="ctr" rtlCol="false" tIns="50800" lIns="50800" bIns="50800" rIns="50800"/>
            <a:lstStyle/>
            <a:p>
              <a:pPr algn="ctr">
                <a:lnSpc>
                  <a:spcPts val="1869"/>
                </a:lnSpc>
              </a:pPr>
              <a:r>
                <a:rPr lang="en-US" sz="1699" spc="67">
                  <a:solidFill>
                    <a:srgbClr val="000000"/>
                  </a:solidFill>
                  <a:latin typeface="Agrandir Narrow Bold"/>
                </a:rPr>
                <a:t>AN OFFLINE IAM DATASET, CONTAINING MORE THAN 100,000 IMAGES OF WORDS, FOR TRAINING OUR NEURAL NETWORK MODEL. THE IMAGES ARE OF DIFFERENT SIZES, THEREBY NEEDING TO CONDUCT IMAGE PREPROCESSING BEFORE STARTING THE PROCESS OF TRAINING.  DATA AUGMENTATION BY CHANGING BRIGHTNESS AND CONTRAST HELPS TO IMPROVE ACCURACY . IT IS ALSO REQUIRED THAT LABELS ARE CHANGED TO NUMBERS USING THE TENSORFLOW EXPERIMENTAL LAYERS CALLED STRING LOOKUP. THESE LAYERS CONVERT THE LABELS INTO NUMBERS BASED ON THE LIST OF ALL CHARACTERS. THE IMAGES SHOULD ALSO HAVE THE SAME SIZE IN ORDER TO BE ACCEPTED BY THE NEURAL NETWORK</a:t>
              </a:r>
            </a:p>
          </p:txBody>
        </p:sp>
      </p:grpSp>
      <p:sp>
        <p:nvSpPr>
          <p:cNvPr name="TextBox 5" id="5"/>
          <p:cNvSpPr txBox="true"/>
          <p:nvPr/>
        </p:nvSpPr>
        <p:spPr>
          <a:xfrm rot="0">
            <a:off x="3423303" y="3011793"/>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Open Sauce Medium"/>
              </a:rPr>
              <a:t>AND COLLECTION</a:t>
            </a:r>
          </a:p>
        </p:txBody>
      </p:sp>
      <p:sp>
        <p:nvSpPr>
          <p:cNvPr name="TextBox 6" id="6"/>
          <p:cNvSpPr txBox="true"/>
          <p:nvPr/>
        </p:nvSpPr>
        <p:spPr>
          <a:xfrm rot="0">
            <a:off x="5738454" y="2218043"/>
            <a:ext cx="6498153" cy="387350"/>
          </a:xfrm>
          <a:prstGeom prst="rect">
            <a:avLst/>
          </a:prstGeom>
        </p:spPr>
        <p:txBody>
          <a:bodyPr anchor="t" rtlCol="false" tIns="0" lIns="0" bIns="0" rIns="0">
            <a:spAutoFit/>
          </a:bodyPr>
          <a:lstStyle/>
          <a:p>
            <a:pPr algn="ctr">
              <a:lnSpc>
                <a:spcPts val="3024"/>
              </a:lnSpc>
            </a:pPr>
            <a:r>
              <a:rPr lang="en-US" sz="2749" spc="87">
                <a:solidFill>
                  <a:srgbClr val="000000"/>
                </a:solidFill>
                <a:latin typeface="Days"/>
              </a:rPr>
              <a:t>Data Preprocessing </a:t>
            </a:r>
          </a:p>
        </p:txBody>
      </p:sp>
      <p:sp>
        <p:nvSpPr>
          <p:cNvPr name="TextBox 7" id="7"/>
          <p:cNvSpPr txBox="true"/>
          <p:nvPr/>
        </p:nvSpPr>
        <p:spPr>
          <a:xfrm rot="0">
            <a:off x="15707795" y="1968611"/>
            <a:ext cx="688664" cy="428819"/>
          </a:xfrm>
          <a:prstGeom prst="rect">
            <a:avLst/>
          </a:prstGeom>
        </p:spPr>
        <p:txBody>
          <a:bodyPr anchor="t" rtlCol="false" tIns="0" lIns="0" bIns="0" rIns="0">
            <a:spAutoFit/>
          </a:bodyPr>
          <a:lstStyle/>
          <a:p>
            <a:pPr algn="just">
              <a:lnSpc>
                <a:spcPts val="3316"/>
              </a:lnSpc>
            </a:pPr>
            <a:r>
              <a:rPr lang="en-US" sz="3015" spc="96">
                <a:solidFill>
                  <a:srgbClr val="000000"/>
                </a:solidFill>
                <a:latin typeface="Open Sauce Medium"/>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733888" y="3236438"/>
            <a:ext cx="6185598" cy="532766"/>
          </a:xfrm>
          <a:prstGeom prst="rect">
            <a:avLst/>
          </a:prstGeom>
        </p:spPr>
        <p:txBody>
          <a:bodyPr anchor="t" rtlCol="false" tIns="0" lIns="0" bIns="0" rIns="0">
            <a:spAutoFit/>
          </a:bodyPr>
          <a:lstStyle/>
          <a:p>
            <a:pPr algn="r">
              <a:lnSpc>
                <a:spcPts val="4070"/>
              </a:lnSpc>
            </a:pPr>
            <a:r>
              <a:rPr lang="en-US" sz="3700" spc="118">
                <a:solidFill>
                  <a:srgbClr val="000000"/>
                </a:solidFill>
                <a:latin typeface="Open Sauce Medium"/>
              </a:rPr>
              <a:t> MODEL CONSTRUCTION</a:t>
            </a:r>
          </a:p>
        </p:txBody>
      </p:sp>
      <p:sp>
        <p:nvSpPr>
          <p:cNvPr name="TextBox 7" id="7"/>
          <p:cNvSpPr txBox="true"/>
          <p:nvPr/>
        </p:nvSpPr>
        <p:spPr>
          <a:xfrm rot="0">
            <a:off x="1817726" y="4544538"/>
            <a:ext cx="14101760" cy="4433036"/>
          </a:xfrm>
          <a:prstGeom prst="rect">
            <a:avLst/>
          </a:prstGeom>
        </p:spPr>
        <p:txBody>
          <a:bodyPr anchor="t" rtlCol="false" tIns="0" lIns="0" bIns="0" rIns="0">
            <a:spAutoFit/>
          </a:bodyPr>
          <a:lstStyle/>
          <a:p>
            <a:pPr algn="ctr">
              <a:lnSpc>
                <a:spcPts val="3915"/>
              </a:lnSpc>
            </a:pPr>
            <a:r>
              <a:rPr lang="en-US" sz="2663">
                <a:solidFill>
                  <a:srgbClr val="000000"/>
                </a:solidFill>
                <a:latin typeface="Open Sauce Bold"/>
              </a:rPr>
              <a:t>A Keras neural network is formed by blending Convolutional Neural Networks (CNN) and Recurrent Neural Networks (RNN). RNN is crucial for sequential learning, especially with word datasets where sequence matters for accurate text prediction. The network utilizes a modified bidirectional LSTM architecture to combine CNN and RNN functionalities."</a:t>
            </a:r>
          </a:p>
          <a:p>
            <a:pPr algn="ctr">
              <a:lnSpc>
                <a:spcPts val="3915"/>
              </a:lnSpc>
            </a:pPr>
          </a:p>
          <a:p>
            <a:pPr algn="ctr">
              <a:lnSpc>
                <a:spcPts val="3915"/>
              </a:lnSpc>
            </a:pPr>
          </a:p>
          <a:p>
            <a:pPr algn="ctr">
              <a:lnSpc>
                <a:spcPts val="3915"/>
              </a:lnSpc>
            </a:pPr>
          </a:p>
          <a:p>
            <a:pPr algn="ctr">
              <a:lnSpc>
                <a:spcPts val="3915"/>
              </a:lnSpc>
            </a:pPr>
          </a:p>
        </p:txBody>
      </p:sp>
      <p:sp>
        <p:nvSpPr>
          <p:cNvPr name="TextBox 8" id="8"/>
          <p:cNvSpPr txBox="true"/>
          <p:nvPr/>
        </p:nvSpPr>
        <p:spPr>
          <a:xfrm rot="0">
            <a:off x="16570636" y="731517"/>
            <a:ext cx="688664" cy="428819"/>
          </a:xfrm>
          <a:prstGeom prst="rect">
            <a:avLst/>
          </a:prstGeom>
        </p:spPr>
        <p:txBody>
          <a:bodyPr anchor="t" rtlCol="false" tIns="0" lIns="0" bIns="0" rIns="0">
            <a:spAutoFit/>
          </a:bodyPr>
          <a:lstStyle/>
          <a:p>
            <a:pPr algn="just">
              <a:lnSpc>
                <a:spcPts val="3316"/>
              </a:lnSpc>
            </a:pPr>
            <a:r>
              <a:rPr lang="en-US" sz="3015" spc="96">
                <a:solidFill>
                  <a:srgbClr val="FFFFFF"/>
                </a:solidFill>
                <a:latin typeface="Open Sauce Medium"/>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2774297" y="705008"/>
            <a:ext cx="12739405" cy="7990423"/>
            <a:chOff x="0" y="0"/>
            <a:chExt cx="2642212" cy="1657251"/>
          </a:xfrm>
        </p:grpSpPr>
        <p:sp>
          <p:nvSpPr>
            <p:cNvPr name="Freeform 4" id="4"/>
            <p:cNvSpPr/>
            <p:nvPr/>
          </p:nvSpPr>
          <p:spPr>
            <a:xfrm flipH="false" flipV="false" rot="0">
              <a:off x="0" y="0"/>
              <a:ext cx="2642212" cy="1657251"/>
            </a:xfrm>
            <a:custGeom>
              <a:avLst/>
              <a:gdLst/>
              <a:ahLst/>
              <a:cxnLst/>
              <a:rect r="r" b="b" t="t" l="l"/>
              <a:pathLst>
                <a:path h="1657251" w="2642212">
                  <a:moveTo>
                    <a:pt x="0" y="0"/>
                  </a:moveTo>
                  <a:lnTo>
                    <a:pt x="2642212" y="0"/>
                  </a:lnTo>
                  <a:lnTo>
                    <a:pt x="2642212" y="1657251"/>
                  </a:lnTo>
                  <a:lnTo>
                    <a:pt x="0" y="1657251"/>
                  </a:lnTo>
                  <a:close/>
                </a:path>
              </a:pathLst>
            </a:custGeom>
            <a:solidFill>
              <a:srgbClr val="F5F5F5"/>
            </a:solidFill>
            <a:ln cap="sq">
              <a:noFill/>
              <a:prstDash val="solid"/>
              <a:miter/>
            </a:ln>
          </p:spPr>
        </p:sp>
        <p:sp>
          <p:nvSpPr>
            <p:cNvPr name="TextBox 5" id="5"/>
            <p:cNvSpPr txBox="true"/>
            <p:nvPr/>
          </p:nvSpPr>
          <p:spPr>
            <a:xfrm>
              <a:off x="0" y="-28575"/>
              <a:ext cx="2642212" cy="168582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6435937" y="1028700"/>
            <a:ext cx="4490729" cy="1085850"/>
          </a:xfrm>
          <a:prstGeom prst="rect">
            <a:avLst/>
          </a:prstGeom>
        </p:spPr>
        <p:txBody>
          <a:bodyPr anchor="t" rtlCol="false" tIns="0" lIns="0" bIns="0" rIns="0">
            <a:spAutoFit/>
          </a:bodyPr>
          <a:lstStyle/>
          <a:p>
            <a:pPr algn="ctr">
              <a:lnSpc>
                <a:spcPts val="4320"/>
              </a:lnSpc>
            </a:pPr>
            <a:r>
              <a:rPr lang="en-US" sz="3600" spc="-36">
                <a:solidFill>
                  <a:srgbClr val="000000"/>
                </a:solidFill>
                <a:latin typeface="Open Sauce Medium"/>
              </a:rPr>
              <a:t>Convolutional Neural Network </a:t>
            </a:r>
          </a:p>
        </p:txBody>
      </p:sp>
      <p:sp>
        <p:nvSpPr>
          <p:cNvPr name="TextBox 7" id="7"/>
          <p:cNvSpPr txBox="true"/>
          <p:nvPr/>
        </p:nvSpPr>
        <p:spPr>
          <a:xfrm rot="0">
            <a:off x="5919651" y="2756395"/>
            <a:ext cx="5226735" cy="621372"/>
          </a:xfrm>
          <a:prstGeom prst="rect">
            <a:avLst/>
          </a:prstGeom>
        </p:spPr>
        <p:txBody>
          <a:bodyPr anchor="t" rtlCol="false" tIns="0" lIns="0" bIns="0" rIns="0">
            <a:spAutoFit/>
          </a:bodyPr>
          <a:lstStyle/>
          <a:p>
            <a:pPr algn="ctr">
              <a:lnSpc>
                <a:spcPts val="2501"/>
              </a:lnSpc>
            </a:pPr>
            <a:r>
              <a:rPr lang="en-US" sz="1786" spc="125">
                <a:solidFill>
                  <a:srgbClr val="000000"/>
                </a:solidFill>
                <a:latin typeface="Days"/>
              </a:rPr>
              <a:t>CNN is an artificial neural network used mostly when processing images.</a:t>
            </a:r>
          </a:p>
        </p:txBody>
      </p:sp>
      <p:sp>
        <p:nvSpPr>
          <p:cNvPr name="TextBox 8" id="8"/>
          <p:cNvSpPr txBox="true"/>
          <p:nvPr/>
        </p:nvSpPr>
        <p:spPr>
          <a:xfrm rot="0">
            <a:off x="16975911" y="599881"/>
            <a:ext cx="566778" cy="428819"/>
          </a:xfrm>
          <a:prstGeom prst="rect">
            <a:avLst/>
          </a:prstGeom>
        </p:spPr>
        <p:txBody>
          <a:bodyPr anchor="t" rtlCol="false" tIns="0" lIns="0" bIns="0" rIns="0">
            <a:spAutoFit/>
          </a:bodyPr>
          <a:lstStyle/>
          <a:p>
            <a:pPr algn="just">
              <a:lnSpc>
                <a:spcPts val="3316"/>
              </a:lnSpc>
            </a:pPr>
            <a:r>
              <a:rPr lang="en-US" sz="3015" spc="96">
                <a:solidFill>
                  <a:srgbClr val="FFFFFF"/>
                </a:solidFill>
                <a:latin typeface="Open Sauce Medium"/>
              </a:rPr>
              <a:t>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818770" y="1430249"/>
            <a:ext cx="6598784" cy="6973368"/>
            <a:chOff x="0" y="0"/>
            <a:chExt cx="1368619" cy="1446309"/>
          </a:xfrm>
        </p:grpSpPr>
        <p:sp>
          <p:nvSpPr>
            <p:cNvPr name="Freeform 4" id="4"/>
            <p:cNvSpPr/>
            <p:nvPr/>
          </p:nvSpPr>
          <p:spPr>
            <a:xfrm flipH="false" flipV="false" rot="0">
              <a:off x="0" y="0"/>
              <a:ext cx="1368619" cy="1446309"/>
            </a:xfrm>
            <a:custGeom>
              <a:avLst/>
              <a:gdLst/>
              <a:ahLst/>
              <a:cxnLst/>
              <a:rect r="r" b="b" t="t" l="l"/>
              <a:pathLst>
                <a:path h="1446309" w="1368619">
                  <a:moveTo>
                    <a:pt x="0" y="0"/>
                  </a:moveTo>
                  <a:lnTo>
                    <a:pt x="1368619" y="0"/>
                  </a:lnTo>
                  <a:lnTo>
                    <a:pt x="1368619" y="1446309"/>
                  </a:lnTo>
                  <a:lnTo>
                    <a:pt x="0" y="1446309"/>
                  </a:lnTo>
                  <a:close/>
                </a:path>
              </a:pathLst>
            </a:custGeom>
            <a:solidFill>
              <a:srgbClr val="F5F5F5"/>
            </a:solidFill>
            <a:ln cap="sq">
              <a:noFill/>
              <a:prstDash val="solid"/>
              <a:miter/>
            </a:ln>
          </p:spPr>
        </p:sp>
        <p:sp>
          <p:nvSpPr>
            <p:cNvPr name="TextBox 5" id="5"/>
            <p:cNvSpPr txBox="true"/>
            <p:nvPr/>
          </p:nvSpPr>
          <p:spPr>
            <a:xfrm>
              <a:off x="0" y="-28575"/>
              <a:ext cx="1368619" cy="147488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10613346" y="1430249"/>
            <a:ext cx="6511495" cy="6973368"/>
            <a:chOff x="0" y="0"/>
            <a:chExt cx="1350514" cy="1446309"/>
          </a:xfrm>
        </p:grpSpPr>
        <p:sp>
          <p:nvSpPr>
            <p:cNvPr name="Freeform 7" id="7"/>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8" id="8"/>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2829153" y="2527763"/>
            <a:ext cx="4490729" cy="1133475"/>
          </a:xfrm>
          <a:prstGeom prst="rect">
            <a:avLst/>
          </a:prstGeom>
        </p:spPr>
        <p:txBody>
          <a:bodyPr anchor="t" rtlCol="false" tIns="0" lIns="0" bIns="0" rIns="0">
            <a:spAutoFit/>
          </a:bodyPr>
          <a:lstStyle/>
          <a:p>
            <a:pPr algn="ctr">
              <a:lnSpc>
                <a:spcPts val="4440"/>
              </a:lnSpc>
            </a:pPr>
            <a:r>
              <a:rPr lang="en-US" sz="3700" spc="-37">
                <a:solidFill>
                  <a:srgbClr val="000000"/>
                </a:solidFill>
                <a:latin typeface="Open Sauce Medium"/>
              </a:rPr>
              <a:t> Recurrent Neural Network</a:t>
            </a:r>
          </a:p>
        </p:txBody>
      </p:sp>
      <p:sp>
        <p:nvSpPr>
          <p:cNvPr name="TextBox 10" id="10"/>
          <p:cNvSpPr txBox="true"/>
          <p:nvPr/>
        </p:nvSpPr>
        <p:spPr>
          <a:xfrm rot="0">
            <a:off x="2504794" y="4878833"/>
            <a:ext cx="5226735" cy="935697"/>
          </a:xfrm>
          <a:prstGeom prst="rect">
            <a:avLst/>
          </a:prstGeom>
        </p:spPr>
        <p:txBody>
          <a:bodyPr anchor="t" rtlCol="false" tIns="0" lIns="0" bIns="0" rIns="0">
            <a:spAutoFit/>
          </a:bodyPr>
          <a:lstStyle/>
          <a:p>
            <a:pPr algn="ctr">
              <a:lnSpc>
                <a:spcPts val="2501"/>
              </a:lnSpc>
            </a:pPr>
            <a:r>
              <a:rPr lang="en-US" sz="1786" spc="125">
                <a:solidFill>
                  <a:srgbClr val="000000"/>
                </a:solidFill>
                <a:latin typeface="Days"/>
              </a:rPr>
              <a:t>RNN is another type of neural network that utilizes feedback connections</a:t>
            </a:r>
          </a:p>
        </p:txBody>
      </p:sp>
      <p:sp>
        <p:nvSpPr>
          <p:cNvPr name="TextBox 11" id="11"/>
          <p:cNvSpPr txBox="true"/>
          <p:nvPr/>
        </p:nvSpPr>
        <p:spPr>
          <a:xfrm rot="0">
            <a:off x="11430705" y="2446801"/>
            <a:ext cx="4876777" cy="1295400"/>
          </a:xfrm>
          <a:prstGeom prst="rect">
            <a:avLst/>
          </a:prstGeom>
        </p:spPr>
        <p:txBody>
          <a:bodyPr anchor="t" rtlCol="false" tIns="0" lIns="0" bIns="0" rIns="0">
            <a:spAutoFit/>
          </a:bodyPr>
          <a:lstStyle/>
          <a:p>
            <a:pPr algn="ctr">
              <a:lnSpc>
                <a:spcPts val="5160"/>
              </a:lnSpc>
            </a:pPr>
            <a:r>
              <a:rPr lang="en-US" sz="4300" spc="-43">
                <a:solidFill>
                  <a:srgbClr val="000000"/>
                </a:solidFill>
                <a:latin typeface="Open Sauce Medium"/>
              </a:rPr>
              <a:t>Bidirectional LSTM</a:t>
            </a:r>
          </a:p>
        </p:txBody>
      </p:sp>
      <p:sp>
        <p:nvSpPr>
          <p:cNvPr name="TextBox 12" id="12"/>
          <p:cNvSpPr txBox="true"/>
          <p:nvPr/>
        </p:nvSpPr>
        <p:spPr>
          <a:xfrm rot="0">
            <a:off x="10825835" y="4878833"/>
            <a:ext cx="6299006" cy="826134"/>
          </a:xfrm>
          <a:prstGeom prst="rect">
            <a:avLst/>
          </a:prstGeom>
        </p:spPr>
        <p:txBody>
          <a:bodyPr anchor="t" rtlCol="false" tIns="0" lIns="0" bIns="0" rIns="0">
            <a:spAutoFit/>
          </a:bodyPr>
          <a:lstStyle/>
          <a:p>
            <a:pPr algn="ctr">
              <a:lnSpc>
                <a:spcPts val="2240"/>
              </a:lnSpc>
            </a:pPr>
            <a:r>
              <a:rPr lang="en-US" sz="1600" spc="112">
                <a:solidFill>
                  <a:srgbClr val="000000"/>
                </a:solidFill>
                <a:latin typeface="Days"/>
              </a:rPr>
              <a:t>To further improve the accuracy of our model, bidirectional LSTM is implemented in addition to RNN.</a:t>
            </a:r>
          </a:p>
        </p:txBody>
      </p:sp>
      <p:sp>
        <p:nvSpPr>
          <p:cNvPr name="TextBox 13" id="13"/>
          <p:cNvSpPr txBox="true"/>
          <p:nvPr/>
        </p:nvSpPr>
        <p:spPr>
          <a:xfrm rot="0">
            <a:off x="17259300" y="599881"/>
            <a:ext cx="566778" cy="428819"/>
          </a:xfrm>
          <a:prstGeom prst="rect">
            <a:avLst/>
          </a:prstGeom>
        </p:spPr>
        <p:txBody>
          <a:bodyPr anchor="t" rtlCol="false" tIns="0" lIns="0" bIns="0" rIns="0">
            <a:spAutoFit/>
          </a:bodyPr>
          <a:lstStyle/>
          <a:p>
            <a:pPr algn="just">
              <a:lnSpc>
                <a:spcPts val="3316"/>
              </a:lnSpc>
            </a:pPr>
            <a:r>
              <a:rPr lang="en-US" sz="3015" spc="96">
                <a:solidFill>
                  <a:srgbClr val="FFFFFF"/>
                </a:solidFill>
                <a:latin typeface="Open Sauce Medium"/>
              </a:rPr>
              <a:t>6</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570314" y="1639250"/>
            <a:ext cx="15433919" cy="7619050"/>
            <a:chOff x="0" y="0"/>
            <a:chExt cx="4064900" cy="2006663"/>
          </a:xfrm>
        </p:grpSpPr>
        <p:sp>
          <p:nvSpPr>
            <p:cNvPr name="Freeform 3" id="3"/>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4" id="4"/>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5" id="5"/>
          <p:cNvSpPr/>
          <p:nvPr/>
        </p:nvSpPr>
        <p:spPr>
          <a:xfrm>
            <a:off x="3307028" y="4205366"/>
            <a:ext cx="11291300" cy="0"/>
          </a:xfrm>
          <a:prstGeom prst="line">
            <a:avLst/>
          </a:prstGeom>
          <a:ln cap="flat" w="76200">
            <a:solidFill>
              <a:srgbClr val="202354"/>
            </a:solidFill>
            <a:prstDash val="solid"/>
            <a:headEnd type="none" len="sm" w="sm"/>
            <a:tailEnd type="none" len="sm" w="sm"/>
          </a:ln>
        </p:spPr>
      </p:sp>
      <p:grpSp>
        <p:nvGrpSpPr>
          <p:cNvPr name="Group 6" id="6"/>
          <p:cNvGrpSpPr>
            <a:grpSpLocks noChangeAspect="true"/>
          </p:cNvGrpSpPr>
          <p:nvPr/>
        </p:nvGrpSpPr>
        <p:grpSpPr>
          <a:xfrm rot="5400000">
            <a:off x="14598328" y="4037857"/>
            <a:ext cx="411218" cy="411218"/>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8" id="8"/>
          <p:cNvGrpSpPr>
            <a:grpSpLocks noChangeAspect="true"/>
          </p:cNvGrpSpPr>
          <p:nvPr/>
        </p:nvGrpSpPr>
        <p:grpSpPr>
          <a:xfrm rot="5400000">
            <a:off x="12046404" y="4037857"/>
            <a:ext cx="411218" cy="411218"/>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0" id="10"/>
          <p:cNvGrpSpPr>
            <a:grpSpLocks noChangeAspect="true"/>
          </p:cNvGrpSpPr>
          <p:nvPr/>
        </p:nvGrpSpPr>
        <p:grpSpPr>
          <a:xfrm rot="5400000">
            <a:off x="9081664" y="4037857"/>
            <a:ext cx="411218" cy="411218"/>
            <a:chOff x="6705600" y="1371600"/>
            <a:chExt cx="10972800" cy="10972800"/>
          </a:xfrm>
        </p:grpSpPr>
        <p:sp>
          <p:nvSpPr>
            <p:cNvPr name="Freeform 11" id="1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2" id="12"/>
          <p:cNvGrpSpPr>
            <a:grpSpLocks noChangeAspect="true"/>
          </p:cNvGrpSpPr>
          <p:nvPr/>
        </p:nvGrpSpPr>
        <p:grpSpPr>
          <a:xfrm rot="5400000">
            <a:off x="6241759" y="3999757"/>
            <a:ext cx="411218" cy="411218"/>
            <a:chOff x="6705600" y="1371600"/>
            <a:chExt cx="10972800" cy="10972800"/>
          </a:xfrm>
        </p:grpSpPr>
        <p:sp>
          <p:nvSpPr>
            <p:cNvPr name="Freeform 13" id="13"/>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4" id="14"/>
          <p:cNvGrpSpPr>
            <a:grpSpLocks noChangeAspect="true"/>
          </p:cNvGrpSpPr>
          <p:nvPr/>
        </p:nvGrpSpPr>
        <p:grpSpPr>
          <a:xfrm rot="5400000">
            <a:off x="3278453" y="4037857"/>
            <a:ext cx="411218" cy="411218"/>
            <a:chOff x="6705600" y="1371600"/>
            <a:chExt cx="10972800" cy="10972800"/>
          </a:xfrm>
        </p:grpSpPr>
        <p:sp>
          <p:nvSpPr>
            <p:cNvPr name="Freeform 15" id="15"/>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6" id="16"/>
          <p:cNvSpPr txBox="true"/>
          <p:nvPr/>
        </p:nvSpPr>
        <p:spPr>
          <a:xfrm rot="0">
            <a:off x="3278453" y="5134875"/>
            <a:ext cx="11953233" cy="914358"/>
          </a:xfrm>
          <a:prstGeom prst="rect">
            <a:avLst/>
          </a:prstGeom>
        </p:spPr>
        <p:txBody>
          <a:bodyPr anchor="t" rtlCol="false" tIns="0" lIns="0" bIns="0" rIns="0">
            <a:spAutoFit/>
          </a:bodyPr>
          <a:lstStyle/>
          <a:p>
            <a:pPr algn="just">
              <a:lnSpc>
                <a:spcPts val="2471"/>
              </a:lnSpc>
            </a:pPr>
            <a:r>
              <a:rPr lang="en-US" sz="2246" spc="71">
                <a:solidFill>
                  <a:srgbClr val="000000"/>
                </a:solidFill>
                <a:latin typeface="Open Sauce Medium"/>
              </a:rPr>
              <a:t>MANUAL TESTING OF HOW MANY WORDS WERE DETECTED IN THE TOTAL NUMBER OF WORDS PRESENT WAS USED TO FIND THE ACCURACY. TO ENSURE THAT THE BOUNDING BOXES ARE BEING DRAWN PROPERLY. </a:t>
            </a:r>
          </a:p>
        </p:txBody>
      </p:sp>
      <p:sp>
        <p:nvSpPr>
          <p:cNvPr name="TextBox 17" id="17"/>
          <p:cNvSpPr txBox="true"/>
          <p:nvPr/>
        </p:nvSpPr>
        <p:spPr>
          <a:xfrm rot="0">
            <a:off x="4282898" y="7258907"/>
            <a:ext cx="10186694" cy="800862"/>
          </a:xfrm>
          <a:prstGeom prst="rect">
            <a:avLst/>
          </a:prstGeom>
        </p:spPr>
        <p:txBody>
          <a:bodyPr anchor="t" rtlCol="false" tIns="0" lIns="0" bIns="0" rIns="0">
            <a:spAutoFit/>
          </a:bodyPr>
          <a:lstStyle/>
          <a:p>
            <a:pPr algn="ctr">
              <a:lnSpc>
                <a:spcPts val="3233"/>
              </a:lnSpc>
            </a:pPr>
            <a:r>
              <a:rPr lang="en-US" sz="2199">
                <a:solidFill>
                  <a:srgbClr val="000000"/>
                </a:solidFill>
                <a:latin typeface="Open Sauce Bold"/>
              </a:rPr>
              <a:t>Accuracy of text detection = Number of words detected accurately / Total words in the image</a:t>
            </a:r>
          </a:p>
        </p:txBody>
      </p:sp>
      <p:sp>
        <p:nvSpPr>
          <p:cNvPr name="TextBox 18" id="18"/>
          <p:cNvSpPr txBox="true"/>
          <p:nvPr/>
        </p:nvSpPr>
        <p:spPr>
          <a:xfrm rot="0">
            <a:off x="4270799" y="2424177"/>
            <a:ext cx="10444167" cy="8802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Medium"/>
              </a:rPr>
              <a:t>TRAINING AND TESTING</a:t>
            </a:r>
          </a:p>
        </p:txBody>
      </p:sp>
      <p:sp>
        <p:nvSpPr>
          <p:cNvPr name="TextBox 19" id="19"/>
          <p:cNvSpPr txBox="true"/>
          <p:nvPr/>
        </p:nvSpPr>
        <p:spPr>
          <a:xfrm rot="0">
            <a:off x="16975911" y="666141"/>
            <a:ext cx="566778" cy="428819"/>
          </a:xfrm>
          <a:prstGeom prst="rect">
            <a:avLst/>
          </a:prstGeom>
        </p:spPr>
        <p:txBody>
          <a:bodyPr anchor="t" rtlCol="false" tIns="0" lIns="0" bIns="0" rIns="0">
            <a:spAutoFit/>
          </a:bodyPr>
          <a:lstStyle/>
          <a:p>
            <a:pPr algn="just">
              <a:lnSpc>
                <a:spcPts val="3316"/>
              </a:lnSpc>
            </a:pPr>
            <a:r>
              <a:rPr lang="en-US" sz="3015" spc="96">
                <a:solidFill>
                  <a:srgbClr val="010101"/>
                </a:solidFill>
                <a:latin typeface="Open Sauce Medium"/>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DAF_7Cs_Kxo</dc:identifier>
  <dcterms:modified xsi:type="dcterms:W3CDTF">2011-08-01T06:04:30Z</dcterms:modified>
  <cp:revision>1</cp:revision>
  <dc:title>strategy</dc:title>
</cp:coreProperties>
</file>